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3"/>
  </p:notesMasterIdLst>
  <p:sldIdLst>
    <p:sldId id="256" r:id="rId2"/>
    <p:sldId id="279" r:id="rId3"/>
    <p:sldId id="294" r:id="rId4"/>
    <p:sldId id="299" r:id="rId5"/>
    <p:sldId id="300" r:id="rId6"/>
    <p:sldId id="290" r:id="rId7"/>
    <p:sldId id="301" r:id="rId8"/>
    <p:sldId id="302" r:id="rId9"/>
    <p:sldId id="313" r:id="rId10"/>
    <p:sldId id="295" r:id="rId11"/>
    <p:sldId id="304" r:id="rId12"/>
    <p:sldId id="311" r:id="rId13"/>
    <p:sldId id="312" r:id="rId14"/>
    <p:sldId id="286" r:id="rId15"/>
    <p:sldId id="288" r:id="rId16"/>
    <p:sldId id="305" r:id="rId17"/>
    <p:sldId id="314" r:id="rId18"/>
    <p:sldId id="289" r:id="rId19"/>
    <p:sldId id="265" r:id="rId20"/>
    <p:sldId id="277" r:id="rId21"/>
    <p:sldId id="30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316D"/>
    <a:srgbClr val="9AF595"/>
    <a:srgbClr val="66FFFF"/>
    <a:srgbClr val="66FFCC"/>
    <a:srgbClr val="66CCFF"/>
    <a:srgbClr val="BDC11F"/>
    <a:srgbClr val="0000FF"/>
    <a:srgbClr val="45D174"/>
    <a:srgbClr val="E92DCE"/>
    <a:srgbClr val="D640C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90" autoAdjust="0"/>
    <p:restoredTop sz="94660"/>
  </p:normalViewPr>
  <p:slideViewPr>
    <p:cSldViewPr>
      <p:cViewPr varScale="1">
        <p:scale>
          <a:sx n="86" d="100"/>
          <a:sy n="86" d="100"/>
        </p:scale>
        <p:origin x="-14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Комплектование ДОО воспитанниками на 2022-23 учебный год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0994766013652804"/>
          <c:y val="1.1095844213182337E-2"/>
        </c:manualLayout>
      </c:layout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238</c:v>
                </c:pt>
              </c:strCache>
            </c:strRef>
          </c:tx>
          <c:dPt>
            <c:idx val="0"/>
            <c:explosion val="32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6BA-4624-B578-FD93DC6C0CA9}"/>
              </c:ext>
            </c:extLst>
          </c:dPt>
          <c:dPt>
            <c:idx val="1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6BA-4624-B578-FD93DC6C0CA9}"/>
              </c:ext>
            </c:extLst>
          </c:dPt>
          <c:dPt>
            <c:idx val="2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6BA-4624-B578-FD93DC6C0CA9}"/>
              </c:ext>
            </c:extLst>
          </c:dPt>
          <c:dPt>
            <c:idx val="3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6BA-4624-B578-FD93DC6C0CA9}"/>
              </c:ext>
            </c:extLst>
          </c:dPt>
          <c:dLbls>
            <c:dLbl>
              <c:idx val="0"/>
              <c:layout>
                <c:manualLayout>
                  <c:x val="0.20699264409217696"/>
                  <c:y val="-0.3343749849050591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50BA0E1-96CC-49D6-9700-7F43A75DE205}" type="CATEGORYNAME">
                      <a:rPr lang="ru-RU" dirty="0"/>
                      <a:pPr>
                        <a:defRPr sz="1197" b="0" i="0" u="none" strike="noStrike" kern="1200" baseline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  <a:r>
                      <a:rPr lang="ru-RU" baseline="0" dirty="0" smtClean="0"/>
                      <a:t>91,6%</a:t>
                    </a:r>
                  </a:p>
                </c:rich>
              </c:tx>
              <c:spPr>
                <a:solidFill>
                  <a:srgbClr val="B4DCFA"/>
                </a:solidFill>
                <a:ln>
                  <a:solidFill>
                    <a:srgbClr val="002060"/>
                  </a:solidFill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6BA-4624-B578-FD93DC6C0CA9}"/>
                </c:ext>
              </c:extLst>
            </c:dLbl>
            <c:dLbl>
              <c:idx val="1"/>
              <c:layout>
                <c:manualLayout>
                  <c:x val="-8.7602254720235764E-2"/>
                  <c:y val="0.1361892760707747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B7D81AA-90FD-4566-B83E-E54A2A2FB3F6}" type="CATEGORYNAME">
                      <a:rPr lang="ru-RU"/>
                      <a:pPr>
                        <a:defRPr sz="1197" b="0" i="0" u="none" strike="noStrike" kern="1200" baseline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  <a:r>
                      <a:rPr lang="ru-RU" baseline="0" dirty="0" smtClean="0"/>
                      <a:t>6,7%</a:t>
                    </a:r>
                  </a:p>
                </c:rich>
              </c:tx>
              <c:spPr>
                <a:solidFill>
                  <a:srgbClr val="B4DCFA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6BA-4624-B578-FD93DC6C0CA9}"/>
                </c:ext>
              </c:extLst>
            </c:dLbl>
            <c:dLbl>
              <c:idx val="2"/>
              <c:layout>
                <c:manualLayout>
                  <c:x val="-7.9510385490276711E-2"/>
                  <c:y val="2.7500802337291539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C85C39E-EC84-4142-B3D7-FF6AED9E1C86}" type="CATEGORYNAME">
                      <a:rPr lang="ru-RU"/>
                      <a:pPr>
                        <a:defRPr sz="1197" b="0" i="0" u="none" strike="noStrike" kern="1200" baseline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  <a:r>
                      <a:rPr lang="ru-RU" baseline="0" dirty="0" smtClean="0"/>
                      <a:t>1,3%</a:t>
                    </a:r>
                  </a:p>
                </c:rich>
              </c:tx>
              <c:spPr>
                <a:solidFill>
                  <a:srgbClr val="B4DCFA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6BA-4624-B578-FD93DC6C0CA9}"/>
                </c:ext>
              </c:extLst>
            </c:dLbl>
            <c:dLbl>
              <c:idx val="3"/>
              <c:layout>
                <c:manualLayout>
                  <c:x val="0.12724434127202244"/>
                  <c:y val="3.450703545016740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A96CE09-2D23-4B8B-8F9C-967B8932DBC0}" type="CATEGORYNAME">
                      <a:rPr lang="ru-RU" dirty="0"/>
                      <a:pPr>
                        <a:defRPr sz="1197" b="0" i="0" u="none" strike="noStrike" kern="1200" baseline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  <a:r>
                      <a:rPr lang="ru-RU" baseline="0" dirty="0" smtClean="0"/>
                      <a:t>0,4%</a:t>
                    </a:r>
                  </a:p>
                </c:rich>
              </c:tx>
              <c:spPr>
                <a:solidFill>
                  <a:srgbClr val="B4DCFA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6BA-4624-B578-FD93DC6C0CA9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CatName val="1"/>
            <c:showPercent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Детей возрастной нормы</c:v>
                </c:pt>
                <c:pt idx="1">
                  <c:v>Детей с ОНР</c:v>
                </c:pt>
                <c:pt idx="2">
                  <c:v>Детей с ТНР</c:v>
                </c:pt>
                <c:pt idx="3">
                  <c:v>Детей-инвалидов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 formatCode="0%">
                  <c:v>0.91600000000000004</c:v>
                </c:pt>
                <c:pt idx="1">
                  <c:v>6.7000000000000032E-2</c:v>
                </c:pt>
                <c:pt idx="2">
                  <c:v>1.2999999999999998E-2</c:v>
                </c:pt>
                <c:pt idx="3">
                  <c:v>4.0000000000000018E-3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D1F-4C7C-BCD3-AF0EE4C57705}"/>
            </c:ext>
          </c:extLst>
        </c:ser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6719302430448921E-2"/>
          <c:y val="0.8513860778754051"/>
          <c:w val="0.88039414465930821"/>
          <c:h val="7.5765736174241538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C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ОБРАЗОВАНИЮ</a:t>
            </a:r>
          </a:p>
        </c:rich>
      </c:tx>
      <c:layout>
        <c:manualLayout>
          <c:xMode val="edge"/>
          <c:yMode val="edge"/>
          <c:x val="0.2879350659577864"/>
          <c:y val="5.1820429044960988E-2"/>
        </c:manualLayout>
      </c:layout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 образованию</c:v>
                </c:pt>
              </c:strCache>
            </c:strRef>
          </c:tx>
          <c:dPt>
            <c:idx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1A0-4063-A947-0E39EE1DE262}"/>
              </c:ext>
            </c:extLst>
          </c:dPt>
          <c:dPt>
            <c:idx val="1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1A0-4063-A947-0E39EE1DE262}"/>
              </c:ext>
            </c:extLst>
          </c:dPt>
          <c:dPt>
            <c:idx val="2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1A0-4063-A947-0E39EE1DE262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71A0-4063-A947-0E39EE1DE262}"/>
              </c:ext>
            </c:extLst>
          </c:dPt>
          <c:dLbls>
            <c:dLbl>
              <c:idx val="0"/>
              <c:layout>
                <c:manualLayout>
                  <c:x val="-4.8082650669068187E-2"/>
                  <c:y val="-0.2496802490348120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6C649176-624F-4E17-A976-5F9D404AEBF6}" type="CATEGORYNAME">
                      <a:rPr lang="ru-RU" sz="1200" b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200" b="0" i="0" u="none" strike="noStrike" kern="1200" spc="0" baseline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[ИМЯ КАТЕГОРИИ]</a:t>
                    </a:fld>
                    <a:r>
                      <a:rPr lang="ru-RU" sz="1200" b="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; </a:t>
                    </a:r>
                    <a:fld id="{9CB5CB01-8FF6-417A-8F11-D7A5ED828188}" type="VALUE">
                      <a:rPr lang="ru-RU" sz="1200" b="0" baseline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200" b="0" i="0" u="none" strike="noStrike" kern="1200" spc="0" baseline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[ЗНАЧЕНИЕ]</a:t>
                    </a:fld>
                    <a:endParaRPr lang="ru-RU" sz="1200" b="0" baseline="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1A0-4063-A947-0E39EE1DE262}"/>
                </c:ext>
              </c:extLst>
            </c:dLbl>
            <c:dLbl>
              <c:idx val="1"/>
              <c:layout>
                <c:manualLayout>
                  <c:x val="-2.5644080356836369E-2"/>
                  <c:y val="-3.06209771470795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rgbClr val="00206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5920238833214535"/>
                      <c:h val="0.168557722838973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1A0-4063-A947-0E39EE1DE262}"/>
                </c:ext>
              </c:extLst>
            </c:dLbl>
            <c:dLbl>
              <c:idx val="2"/>
              <c:layout>
                <c:manualLayout>
                  <c:x val="2.5644080356836369E-2"/>
                  <c:y val="-0.202570768084847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DBFA9501-04D9-4C2D-99E8-566327E2DAE1}" type="CATEGORYNAME">
                      <a:rPr lang="ru-RU" sz="1200" b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200" b="0" i="0" u="none" strike="noStrike" kern="1200" spc="0" baseline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[ИМЯ КАТЕГОРИИ]</a:t>
                    </a:fld>
                    <a:r>
                      <a:rPr lang="ru-RU" sz="1200" b="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; </a:t>
                    </a:r>
                    <a:fld id="{3D6C5C4C-DBA2-4A9A-89AE-CFC6C7BD6BE2}" type="VALUE">
                      <a:rPr lang="ru-RU" sz="1200" b="0" baseline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200" b="0" i="0" u="none" strike="noStrike" kern="1200" spc="0" baseline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[ЗНАЧЕНИЕ]</a:t>
                    </a:fld>
                    <a:endParaRPr lang="ru-RU" sz="1200" b="0" baseline="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1A0-4063-A947-0E39EE1DE26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Val val="1"/>
            <c:showCatName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Среднее-спец.</c:v>
                </c:pt>
                <c:pt idx="1">
                  <c:v>Неоконч. Высшее</c:v>
                </c:pt>
                <c:pt idx="2">
                  <c:v>Высшее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0.48000000000000009</c:v>
                </c:pt>
                <c:pt idx="1">
                  <c:v>0.17</c:v>
                </c:pt>
                <c:pt idx="2">
                  <c:v>0.35000000000000009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1A0-4063-A947-0E39EE1DE262}"/>
            </c:ext>
          </c:extLst>
        </c:ser>
        <c:dLbls>
          <c:showCatName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стажу</a:t>
            </a:r>
          </a:p>
        </c:rich>
      </c:tx>
      <c:layout>
        <c:manualLayout>
          <c:xMode val="edge"/>
          <c:yMode val="edge"/>
          <c:x val="0.40270676959436891"/>
          <c:y val="3.7687584759971644E-2"/>
        </c:manualLayout>
      </c:layout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 стажу</c:v>
                </c:pt>
              </c:strCache>
            </c:strRef>
          </c:tx>
          <c:dPt>
            <c:idx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5DB-4945-95E7-2B1A05F2A0A4}"/>
              </c:ext>
            </c:extLst>
          </c:dPt>
          <c:dPt>
            <c:idx val="1"/>
            <c:spPr>
              <a:solidFill>
                <a:srgbClr val="9AF59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5DB-4945-95E7-2B1A05F2A0A4}"/>
              </c:ext>
            </c:extLst>
          </c:dPt>
          <c:dPt>
            <c:idx val="2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5DB-4945-95E7-2B1A05F2A0A4}"/>
              </c:ext>
            </c:extLst>
          </c:dPt>
          <c:dPt>
            <c:idx val="3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5DB-4945-95E7-2B1A05F2A0A4}"/>
              </c:ext>
            </c:extLst>
          </c:dPt>
          <c:dLbls>
            <c:dLbl>
              <c:idx val="0"/>
              <c:layout>
                <c:manualLayout>
                  <c:x val="0.11028898536521611"/>
                  <c:y val="4.23985328549681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rgbClr val="00206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5DB-4945-95E7-2B1A05F2A0A4}"/>
                </c:ext>
              </c:extLst>
            </c:dLbl>
            <c:dLbl>
              <c:idx val="1"/>
              <c:layout>
                <c:manualLayout>
                  <c:x val="3.3086695609564842E-2"/>
                  <c:y val="-3.76875847599716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rgbClr val="00206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5DB-4945-95E7-2B1A05F2A0A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rgbClr val="00206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</c:dLbl>
            <c:dLbl>
              <c:idx val="3"/>
              <c:layout>
                <c:manualLayout>
                  <c:x val="-6.3416166584999281E-2"/>
                  <c:y val="-4.7109480949964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rgbClr val="00206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5DB-4945-95E7-2B1A05F2A0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spc="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Val val="1"/>
            <c:showCatName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Педагоги до 5 лет</c:v>
                </c:pt>
                <c:pt idx="1">
                  <c:v>Педагоги 10-15 лет</c:v>
                </c:pt>
                <c:pt idx="2">
                  <c:v>Педагоги 15-20 лет</c:v>
                </c:pt>
                <c:pt idx="3">
                  <c:v>Педагоги свыше 20 лет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0.17</c:v>
                </c:pt>
                <c:pt idx="1">
                  <c:v>0.25</c:v>
                </c:pt>
                <c:pt idx="2">
                  <c:v>0.29000000000000009</c:v>
                </c:pt>
                <c:pt idx="3">
                  <c:v>0.29000000000000009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5DB-4945-95E7-2B1A05F2A0A4}"/>
            </c:ext>
          </c:extLst>
        </c:ser>
        <c:dLbls>
          <c:showCatName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КАТЕГОРИИ</a:t>
            </a:r>
          </a:p>
        </c:rich>
      </c:tx>
      <c:layout>
        <c:manualLayout>
          <c:xMode val="edge"/>
          <c:yMode val="edge"/>
          <c:x val="0.31999004382383828"/>
          <c:y val="2.8265688569978735E-2"/>
        </c:manualLayout>
      </c:layout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8872327662339846E-2"/>
          <c:y val="0.26320104100824676"/>
          <c:w val="0.80225534467532034"/>
          <c:h val="0.632403978265836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 категории</c:v>
                </c:pt>
              </c:strCache>
            </c:strRef>
          </c:tx>
          <c:dPt>
            <c:idx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12C-4788-9595-299ECBB4FF5D}"/>
              </c:ext>
            </c:extLst>
          </c:dPt>
          <c:dPt>
            <c:idx val="1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12C-4788-9595-299ECBB4FF5D}"/>
              </c:ext>
            </c:extLst>
          </c:dPt>
          <c:dPt>
            <c:idx val="2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12C-4788-9595-299ECBB4FF5D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12C-4788-9595-299ECBB4FF5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rgbClr val="00206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</c:dLbl>
            <c:dLbl>
              <c:idx val="1"/>
              <c:layout>
                <c:manualLayout>
                  <c:x val="-0.18516821355373012"/>
                  <c:y val="-7.53751695199433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rgbClr val="00206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12C-4788-9595-299ECBB4FF5D}"/>
                </c:ext>
              </c:extLst>
            </c:dLbl>
            <c:dLbl>
              <c:idx val="2"/>
              <c:layout>
                <c:manualLayout>
                  <c:x val="-2.1317646801526348E-2"/>
                  <c:y val="6.12423252349538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D6813B17-EA51-4678-9CBB-F9CB7AD42562}" type="CATEGORYNAME">
                      <a:rPr lang="ru-RU" sz="1200" b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200" b="1" i="0" u="none" strike="noStrike" kern="1200" spc="0" baseline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[ИМЯ КАТЕГОРИИ]</a:t>
                    </a:fld>
                    <a:r>
                      <a:rPr lang="ru-RU" sz="1200" b="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; </a:t>
                    </a:r>
                    <a:fld id="{5E06CCE9-A3E8-43BB-A0A5-EE4902EF36FC}" type="VALUE">
                      <a:rPr lang="ru-RU" sz="1200" b="0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200" b="1" i="0" u="none" strike="noStrike" kern="1200" spc="0" baseline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[ЗНАЧЕНИЕ]</a:t>
                    </a:fld>
                    <a:endParaRPr lang="ru-RU" sz="1200" b="0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1632365070901297"/>
                      <c:h val="0.248643840453912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12C-4788-9595-299ECBB4FF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Val val="1"/>
            <c:showCatName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Высшая</c:v>
                </c:pt>
                <c:pt idx="1">
                  <c:v>I кв. категория</c:v>
                </c:pt>
                <c:pt idx="2">
                  <c:v>Не аттестованы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0.25</c:v>
                </c:pt>
                <c:pt idx="1">
                  <c:v>0.58000000000000007</c:v>
                </c:pt>
                <c:pt idx="2">
                  <c:v>0.17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12C-4788-9595-299ECBB4FF5D}"/>
            </c:ext>
          </c:extLst>
        </c:ser>
        <c:dLbls>
          <c:showCatName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14315C-6294-4170-BC5F-028DC62C23D8}" type="doc">
      <dgm:prSet loTypeId="urn:microsoft.com/office/officeart/2005/8/layout/venn2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608BB1-8F75-4994-9C81-4A576FDFECBB}">
      <dgm:prSet phldrT="[Текст]" custT="1"/>
      <dgm:spPr/>
      <dgm:t>
        <a:bodyPr/>
        <a:lstStyle/>
        <a:p>
          <a:pPr marL="0" indent="0"/>
          <a:r>
            <a:rPr lang="ru-RU" sz="2800" b="1" dirty="0" smtClean="0">
              <a:latin typeface="Arial" panose="020B0604020202020204" pitchFamily="34" charset="0"/>
              <a:cs typeface="Arial" panose="020B0604020202020204" pitchFamily="34" charset="0"/>
            </a:rPr>
            <a:t>ОП ДО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31881F-5188-4265-83F2-43ED660AD4E4}" type="parTrans" cxnId="{1828676B-3120-4198-9EDA-00185D5A30A0}">
      <dgm:prSet/>
      <dgm:spPr/>
      <dgm:t>
        <a:bodyPr/>
        <a:lstStyle/>
        <a:p>
          <a:endParaRPr lang="ru-RU"/>
        </a:p>
      </dgm:t>
    </dgm:pt>
    <dgm:pt modelId="{D46AD217-2460-4E18-BECC-59B1D9BFBFEE}" type="sibTrans" cxnId="{1828676B-3120-4198-9EDA-00185D5A30A0}">
      <dgm:prSet/>
      <dgm:spPr/>
      <dgm:t>
        <a:bodyPr/>
        <a:lstStyle/>
        <a:p>
          <a:endParaRPr lang="ru-RU"/>
        </a:p>
      </dgm:t>
    </dgm:pt>
    <dgm:pt modelId="{B601BE46-DD1A-4EF1-A2E8-EB5F58E6C7EA}">
      <dgm:prSet phldrT="[Текст]" custT="1"/>
      <dgm:spPr/>
      <dgm:t>
        <a:bodyPr/>
        <a:lstStyle/>
        <a:p>
          <a:pPr defTabSz="895350"/>
          <a:r>
            <a:rPr lang="ru-RU" sz="2200" b="1" dirty="0" smtClean="0">
              <a:latin typeface="Arial" panose="020B0604020202020204" pitchFamily="34" charset="0"/>
              <a:cs typeface="Arial" panose="020B0604020202020204" pitchFamily="34" charset="0"/>
            </a:rPr>
            <a:t>АОП ДО</a:t>
          </a:r>
          <a:endParaRPr lang="ru-RU" sz="2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F069AC-5D10-482C-8900-E093D3D344F3}" type="parTrans" cxnId="{FCDEF606-63A8-429B-A053-C766430CE699}">
      <dgm:prSet/>
      <dgm:spPr/>
      <dgm:t>
        <a:bodyPr/>
        <a:lstStyle/>
        <a:p>
          <a:endParaRPr lang="ru-RU"/>
        </a:p>
      </dgm:t>
    </dgm:pt>
    <dgm:pt modelId="{F9A60ACB-0C52-4589-AECE-E04E1A5E2EA0}" type="sibTrans" cxnId="{FCDEF606-63A8-429B-A053-C766430CE699}">
      <dgm:prSet/>
      <dgm:spPr/>
      <dgm:t>
        <a:bodyPr/>
        <a:lstStyle/>
        <a:p>
          <a:endParaRPr lang="ru-RU"/>
        </a:p>
      </dgm:t>
    </dgm:pt>
    <dgm:pt modelId="{34314A3B-0E8F-46A4-B964-4E59949069FF}">
      <dgm:prSet phldrT="[Текст]" custT="1"/>
      <dgm:spPr/>
      <dgm:t>
        <a:bodyPr/>
        <a:lstStyle/>
        <a:p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ИОМ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9F5799-E4F8-46FE-B545-18F784A8EE70}" type="parTrans" cxnId="{5539C64C-836D-49A1-9786-3952DC1115FF}">
      <dgm:prSet/>
      <dgm:spPr/>
      <dgm:t>
        <a:bodyPr/>
        <a:lstStyle/>
        <a:p>
          <a:endParaRPr lang="ru-RU"/>
        </a:p>
      </dgm:t>
    </dgm:pt>
    <dgm:pt modelId="{FF0E3EFD-F9D0-44AF-BC28-65374F3B0856}" type="sibTrans" cxnId="{5539C64C-836D-49A1-9786-3952DC1115FF}">
      <dgm:prSet/>
      <dgm:spPr/>
      <dgm:t>
        <a:bodyPr/>
        <a:lstStyle/>
        <a:p>
          <a:endParaRPr lang="ru-RU"/>
        </a:p>
      </dgm:t>
    </dgm:pt>
    <dgm:pt modelId="{622AA739-CF89-4610-BD03-CF7F12BFF35A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Игровая</a:t>
          </a:r>
        </a:p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Технология «Играем вместе»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27B2D0-7DD7-4B37-A27D-6A983D26F7D4}" type="parTrans" cxnId="{8B28EA96-A22F-4FBC-8AD7-C08B92F41BA0}">
      <dgm:prSet/>
      <dgm:spPr/>
      <dgm:t>
        <a:bodyPr/>
        <a:lstStyle/>
        <a:p>
          <a:endParaRPr lang="ru-RU"/>
        </a:p>
      </dgm:t>
    </dgm:pt>
    <dgm:pt modelId="{C7498D3F-A623-4053-9E76-82432963C4F0}" type="sibTrans" cxnId="{8B28EA96-A22F-4FBC-8AD7-C08B92F41BA0}">
      <dgm:prSet/>
      <dgm:spPr/>
      <dgm:t>
        <a:bodyPr/>
        <a:lstStyle/>
        <a:p>
          <a:endParaRPr lang="ru-RU"/>
        </a:p>
      </dgm:t>
    </dgm:pt>
    <dgm:pt modelId="{10776469-EE4E-45EE-9268-7FF531B2FC1E}" type="pres">
      <dgm:prSet presAssocID="{D314315C-6294-4170-BC5F-028DC62C23D8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FBDD1E-192F-4B36-A0C2-AF7A6E3B06DC}" type="pres">
      <dgm:prSet presAssocID="{D314315C-6294-4170-BC5F-028DC62C23D8}" presName="comp1" presStyleCnt="0"/>
      <dgm:spPr/>
    </dgm:pt>
    <dgm:pt modelId="{AE142A47-F49B-4892-A72D-A47D8E0AF528}" type="pres">
      <dgm:prSet presAssocID="{D314315C-6294-4170-BC5F-028DC62C23D8}" presName="circle1" presStyleLbl="node1" presStyleIdx="0" presStyleCnt="4" custScaleX="107544" custLinFactNeighborX="1605" custLinFactNeighborY="-617"/>
      <dgm:spPr/>
      <dgm:t>
        <a:bodyPr/>
        <a:lstStyle/>
        <a:p>
          <a:endParaRPr lang="ru-RU"/>
        </a:p>
      </dgm:t>
    </dgm:pt>
    <dgm:pt modelId="{A56BA2AE-B613-435F-A001-FF92B047C5A9}" type="pres">
      <dgm:prSet presAssocID="{D314315C-6294-4170-BC5F-028DC62C23D8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02F23B-2C62-4B04-A5DC-C45E38400D47}" type="pres">
      <dgm:prSet presAssocID="{D314315C-6294-4170-BC5F-028DC62C23D8}" presName="comp2" presStyleCnt="0"/>
      <dgm:spPr/>
    </dgm:pt>
    <dgm:pt modelId="{09FD4D14-8C67-4118-A49F-61D82DD522F0}" type="pres">
      <dgm:prSet presAssocID="{D314315C-6294-4170-BC5F-028DC62C23D8}" presName="circle2" presStyleLbl="node1" presStyleIdx="1" presStyleCnt="4" custScaleY="93748" custLinFactNeighborX="3948" custLinFactNeighborY="-1235"/>
      <dgm:spPr/>
      <dgm:t>
        <a:bodyPr/>
        <a:lstStyle/>
        <a:p>
          <a:endParaRPr lang="ru-RU"/>
        </a:p>
      </dgm:t>
    </dgm:pt>
    <dgm:pt modelId="{27F1D725-59E9-4870-97C5-2535D95C2FAB}" type="pres">
      <dgm:prSet presAssocID="{D314315C-6294-4170-BC5F-028DC62C23D8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DC676C-B8DF-43FE-8B26-AA9A64B0854F}" type="pres">
      <dgm:prSet presAssocID="{D314315C-6294-4170-BC5F-028DC62C23D8}" presName="comp3" presStyleCnt="0"/>
      <dgm:spPr/>
    </dgm:pt>
    <dgm:pt modelId="{D90A725D-622D-4050-A735-2862100C7ABB}" type="pres">
      <dgm:prSet presAssocID="{D314315C-6294-4170-BC5F-028DC62C23D8}" presName="circle3" presStyleLbl="node1" presStyleIdx="2" presStyleCnt="4" custLinFactNeighborX="6315" custLinFactNeighborY="-237"/>
      <dgm:spPr/>
      <dgm:t>
        <a:bodyPr/>
        <a:lstStyle/>
        <a:p>
          <a:endParaRPr lang="ru-RU"/>
        </a:p>
      </dgm:t>
    </dgm:pt>
    <dgm:pt modelId="{6DA4FBD5-360A-44E4-B3B6-9A3EBE688959}" type="pres">
      <dgm:prSet presAssocID="{D314315C-6294-4170-BC5F-028DC62C23D8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9192B1-80B2-46A8-BF0F-3475CFEADE2E}" type="pres">
      <dgm:prSet presAssocID="{D314315C-6294-4170-BC5F-028DC62C23D8}" presName="comp4" presStyleCnt="0"/>
      <dgm:spPr/>
    </dgm:pt>
    <dgm:pt modelId="{5E5F79A6-A5FB-49B3-A762-E6864A56B644}" type="pres">
      <dgm:prSet presAssocID="{D314315C-6294-4170-BC5F-028DC62C23D8}" presName="circle4" presStyleLbl="node1" presStyleIdx="3" presStyleCnt="4" custScaleX="108146" custLinFactNeighborX="6264" custLinFactNeighborY="509"/>
      <dgm:spPr/>
      <dgm:t>
        <a:bodyPr/>
        <a:lstStyle/>
        <a:p>
          <a:endParaRPr lang="ru-RU"/>
        </a:p>
      </dgm:t>
    </dgm:pt>
    <dgm:pt modelId="{A50A3698-5978-4149-A5E1-EFD0B4544243}" type="pres">
      <dgm:prSet presAssocID="{D314315C-6294-4170-BC5F-028DC62C23D8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3E1909-AA04-4A33-9298-BE106CF71EBD}" type="presOf" srcId="{34314A3B-0E8F-46A4-B964-4E59949069FF}" destId="{6DA4FBD5-360A-44E4-B3B6-9A3EBE688959}" srcOrd="1" destOrd="0" presId="urn:microsoft.com/office/officeart/2005/8/layout/venn2"/>
    <dgm:cxn modelId="{2B395920-8AE4-4D86-A789-C22CA44FE616}" type="presOf" srcId="{622AA739-CF89-4610-BD03-CF7F12BFF35A}" destId="{A50A3698-5978-4149-A5E1-EFD0B4544243}" srcOrd="1" destOrd="0" presId="urn:microsoft.com/office/officeart/2005/8/layout/venn2"/>
    <dgm:cxn modelId="{5539C64C-836D-49A1-9786-3952DC1115FF}" srcId="{D314315C-6294-4170-BC5F-028DC62C23D8}" destId="{34314A3B-0E8F-46A4-B964-4E59949069FF}" srcOrd="2" destOrd="0" parTransId="{A99F5799-E4F8-46FE-B545-18F784A8EE70}" sibTransId="{FF0E3EFD-F9D0-44AF-BC28-65374F3B0856}"/>
    <dgm:cxn modelId="{FCCAE49A-003A-4EE3-B2D5-1F624A7F0A9C}" type="presOf" srcId="{622AA739-CF89-4610-BD03-CF7F12BFF35A}" destId="{5E5F79A6-A5FB-49B3-A762-E6864A56B644}" srcOrd="0" destOrd="0" presId="urn:microsoft.com/office/officeart/2005/8/layout/venn2"/>
    <dgm:cxn modelId="{8B28EA96-A22F-4FBC-8AD7-C08B92F41BA0}" srcId="{D314315C-6294-4170-BC5F-028DC62C23D8}" destId="{622AA739-CF89-4610-BD03-CF7F12BFF35A}" srcOrd="3" destOrd="0" parTransId="{C327B2D0-7DD7-4B37-A27D-6A983D26F7D4}" sibTransId="{C7498D3F-A623-4053-9E76-82432963C4F0}"/>
    <dgm:cxn modelId="{3309FCDB-1AEC-4108-B57A-C7852814493A}" type="presOf" srcId="{D314315C-6294-4170-BC5F-028DC62C23D8}" destId="{10776469-EE4E-45EE-9268-7FF531B2FC1E}" srcOrd="0" destOrd="0" presId="urn:microsoft.com/office/officeart/2005/8/layout/venn2"/>
    <dgm:cxn modelId="{1828676B-3120-4198-9EDA-00185D5A30A0}" srcId="{D314315C-6294-4170-BC5F-028DC62C23D8}" destId="{85608BB1-8F75-4994-9C81-4A576FDFECBB}" srcOrd="0" destOrd="0" parTransId="{4C31881F-5188-4265-83F2-43ED660AD4E4}" sibTransId="{D46AD217-2460-4E18-BECC-59B1D9BFBFEE}"/>
    <dgm:cxn modelId="{68450423-4306-4D70-8370-359262E280DC}" type="presOf" srcId="{85608BB1-8F75-4994-9C81-4A576FDFECBB}" destId="{A56BA2AE-B613-435F-A001-FF92B047C5A9}" srcOrd="1" destOrd="0" presId="urn:microsoft.com/office/officeart/2005/8/layout/venn2"/>
    <dgm:cxn modelId="{F9BE9A1C-E381-46A9-B95F-FC75C9CC6506}" type="presOf" srcId="{B601BE46-DD1A-4EF1-A2E8-EB5F58E6C7EA}" destId="{27F1D725-59E9-4870-97C5-2535D95C2FAB}" srcOrd="1" destOrd="0" presId="urn:microsoft.com/office/officeart/2005/8/layout/venn2"/>
    <dgm:cxn modelId="{097187C6-9392-47AF-B3B8-73173A78A045}" type="presOf" srcId="{34314A3B-0E8F-46A4-B964-4E59949069FF}" destId="{D90A725D-622D-4050-A735-2862100C7ABB}" srcOrd="0" destOrd="0" presId="urn:microsoft.com/office/officeart/2005/8/layout/venn2"/>
    <dgm:cxn modelId="{21A7E9F0-E9B7-416D-9219-15B82F1D5BF4}" type="presOf" srcId="{B601BE46-DD1A-4EF1-A2E8-EB5F58E6C7EA}" destId="{09FD4D14-8C67-4118-A49F-61D82DD522F0}" srcOrd="0" destOrd="0" presId="urn:microsoft.com/office/officeart/2005/8/layout/venn2"/>
    <dgm:cxn modelId="{3601AE50-643A-4A04-8179-CFA9613DDBD9}" type="presOf" srcId="{85608BB1-8F75-4994-9C81-4A576FDFECBB}" destId="{AE142A47-F49B-4892-A72D-A47D8E0AF528}" srcOrd="0" destOrd="0" presId="urn:microsoft.com/office/officeart/2005/8/layout/venn2"/>
    <dgm:cxn modelId="{FCDEF606-63A8-429B-A053-C766430CE699}" srcId="{D314315C-6294-4170-BC5F-028DC62C23D8}" destId="{B601BE46-DD1A-4EF1-A2E8-EB5F58E6C7EA}" srcOrd="1" destOrd="0" parTransId="{CDF069AC-5D10-482C-8900-E093D3D344F3}" sibTransId="{F9A60ACB-0C52-4589-AECE-E04E1A5E2EA0}"/>
    <dgm:cxn modelId="{C9121F22-AFBA-4B5B-97C5-C3F80DF833D4}" type="presParOf" srcId="{10776469-EE4E-45EE-9268-7FF531B2FC1E}" destId="{60FBDD1E-192F-4B36-A0C2-AF7A6E3B06DC}" srcOrd="0" destOrd="0" presId="urn:microsoft.com/office/officeart/2005/8/layout/venn2"/>
    <dgm:cxn modelId="{27DD3D02-7905-456B-A587-D70FB7448868}" type="presParOf" srcId="{60FBDD1E-192F-4B36-A0C2-AF7A6E3B06DC}" destId="{AE142A47-F49B-4892-A72D-A47D8E0AF528}" srcOrd="0" destOrd="0" presId="urn:microsoft.com/office/officeart/2005/8/layout/venn2"/>
    <dgm:cxn modelId="{80022F8C-E4BA-4AC8-9B88-62663A5A0390}" type="presParOf" srcId="{60FBDD1E-192F-4B36-A0C2-AF7A6E3B06DC}" destId="{A56BA2AE-B613-435F-A001-FF92B047C5A9}" srcOrd="1" destOrd="0" presId="urn:microsoft.com/office/officeart/2005/8/layout/venn2"/>
    <dgm:cxn modelId="{14BF04C4-FDE8-4B6C-BC8F-6A55C1C82CCC}" type="presParOf" srcId="{10776469-EE4E-45EE-9268-7FF531B2FC1E}" destId="{BD02F23B-2C62-4B04-A5DC-C45E38400D47}" srcOrd="1" destOrd="0" presId="urn:microsoft.com/office/officeart/2005/8/layout/venn2"/>
    <dgm:cxn modelId="{9D03F447-593E-436D-B969-38632B9A4B25}" type="presParOf" srcId="{BD02F23B-2C62-4B04-A5DC-C45E38400D47}" destId="{09FD4D14-8C67-4118-A49F-61D82DD522F0}" srcOrd="0" destOrd="0" presId="urn:microsoft.com/office/officeart/2005/8/layout/venn2"/>
    <dgm:cxn modelId="{67DF90DA-3FCC-44B2-8216-5BAE668368D8}" type="presParOf" srcId="{BD02F23B-2C62-4B04-A5DC-C45E38400D47}" destId="{27F1D725-59E9-4870-97C5-2535D95C2FAB}" srcOrd="1" destOrd="0" presId="urn:microsoft.com/office/officeart/2005/8/layout/venn2"/>
    <dgm:cxn modelId="{60DFE405-9CD3-42F8-9D7B-9FE725D44BE6}" type="presParOf" srcId="{10776469-EE4E-45EE-9268-7FF531B2FC1E}" destId="{7ADC676C-B8DF-43FE-8B26-AA9A64B0854F}" srcOrd="2" destOrd="0" presId="urn:microsoft.com/office/officeart/2005/8/layout/venn2"/>
    <dgm:cxn modelId="{10E8EBD0-8D64-483D-8815-F9ADC330BE12}" type="presParOf" srcId="{7ADC676C-B8DF-43FE-8B26-AA9A64B0854F}" destId="{D90A725D-622D-4050-A735-2862100C7ABB}" srcOrd="0" destOrd="0" presId="urn:microsoft.com/office/officeart/2005/8/layout/venn2"/>
    <dgm:cxn modelId="{0081CE68-7870-4C40-85A0-D3356951AA1F}" type="presParOf" srcId="{7ADC676C-B8DF-43FE-8B26-AA9A64B0854F}" destId="{6DA4FBD5-360A-44E4-B3B6-9A3EBE688959}" srcOrd="1" destOrd="0" presId="urn:microsoft.com/office/officeart/2005/8/layout/venn2"/>
    <dgm:cxn modelId="{E3901D92-2D40-4786-840E-9A762F5C02EE}" type="presParOf" srcId="{10776469-EE4E-45EE-9268-7FF531B2FC1E}" destId="{929192B1-80B2-46A8-BF0F-3475CFEADE2E}" srcOrd="3" destOrd="0" presId="urn:microsoft.com/office/officeart/2005/8/layout/venn2"/>
    <dgm:cxn modelId="{7B396440-FC3E-4555-9AC2-3DE411C0A66D}" type="presParOf" srcId="{929192B1-80B2-46A8-BF0F-3475CFEADE2E}" destId="{5E5F79A6-A5FB-49B3-A762-E6864A56B644}" srcOrd="0" destOrd="0" presId="urn:microsoft.com/office/officeart/2005/8/layout/venn2"/>
    <dgm:cxn modelId="{65E2796B-D879-41C5-A405-3B90BE94C0FB}" type="presParOf" srcId="{929192B1-80B2-46A8-BF0F-3475CFEADE2E}" destId="{A50A3698-5978-4149-A5E1-EFD0B4544243}" srcOrd="1" destOrd="0" presId="urn:microsoft.com/office/officeart/2005/8/layout/venn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142A47-F49B-4892-A72D-A47D8E0AF528}">
      <dsp:nvSpPr>
        <dsp:cNvPr id="0" name=""/>
        <dsp:cNvSpPr/>
      </dsp:nvSpPr>
      <dsp:spPr>
        <a:xfrm>
          <a:off x="247335" y="0"/>
          <a:ext cx="4723857" cy="43924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ОП ДО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48869" y="219624"/>
        <a:ext cx="1320790" cy="658873"/>
      </dsp:txXfrm>
    </dsp:sp>
    <dsp:sp modelId="{09FD4D14-8C67-4118-A49F-61D82DD522F0}">
      <dsp:nvSpPr>
        <dsp:cNvPr id="0" name=""/>
        <dsp:cNvSpPr/>
      </dsp:nvSpPr>
      <dsp:spPr>
        <a:xfrm>
          <a:off x="920502" y="944947"/>
          <a:ext cx="3513990" cy="32942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895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АОП ДО</a:t>
          </a:r>
          <a:endParaRPr lang="ru-RU" sz="2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3427" y="1142604"/>
        <a:ext cx="1228139" cy="592973"/>
      </dsp:txXfrm>
    </dsp:sp>
    <dsp:sp modelId="{D90A725D-622D-4050-A735-2862100C7ABB}">
      <dsp:nvSpPr>
        <dsp:cNvPr id="0" name=""/>
        <dsp:cNvSpPr/>
      </dsp:nvSpPr>
      <dsp:spPr>
        <a:xfrm>
          <a:off x="1387449" y="1750749"/>
          <a:ext cx="2635492" cy="26354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ИОМ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91126" y="1948411"/>
        <a:ext cx="1228139" cy="592985"/>
      </dsp:txXfrm>
    </dsp:sp>
    <dsp:sp modelId="{5E5F79A6-A5FB-49B3-A762-E6864A56B644}">
      <dsp:nvSpPr>
        <dsp:cNvPr id="0" name=""/>
        <dsp:cNvSpPr/>
      </dsp:nvSpPr>
      <dsp:spPr>
        <a:xfrm>
          <a:off x="1698763" y="2635492"/>
          <a:ext cx="1900120" cy="17569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Игровая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Технология «Играем вместе»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77029" y="3074741"/>
        <a:ext cx="1343587" cy="8784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E4CB2-D304-4783-92CA-7DF795DACC59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67D78-A80D-43DF-92FF-46BB301F9D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23348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2.wdp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7506" y="240168"/>
            <a:ext cx="8587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дошкольное образовательное бюджетное учреждение города Бузулука «Детский сад 20 комбинированного вида»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87506" y="4398186"/>
            <a:ext cx="8587680" cy="20005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2600" b="1" dirty="0" smtClean="0">
                <a:solidFill>
                  <a:srgbClr val="C00000"/>
                </a:solidFill>
                <a:latin typeface="Arial" charset="0"/>
              </a:rPr>
              <a:t>Игровые технологии в коррекционной работе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2600" b="1" dirty="0" smtClean="0">
                <a:solidFill>
                  <a:srgbClr val="C00000"/>
                </a:solidFill>
                <a:latin typeface="Arial" charset="0"/>
              </a:rPr>
              <a:t>с детьми ОВЗ «Играем вместе»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п</a:t>
            </a:r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резентация опыта работы участника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регионального этапа Х Всероссийского конкурса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Arial" charset="0"/>
              </a:rPr>
              <a:t>«Лучшая инклюзивная школа России – 2023»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в номинации «Лучший инклюзивный детский сад»</a:t>
            </a:r>
            <a:endParaRPr lang="ru-RU" altLang="ru-RU" sz="1800" b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7" name="Picture 2" descr="C:\Users\User\Desktop\IMG_438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83" t="3507" r="6113"/>
          <a:stretch/>
        </p:blipFill>
        <p:spPr bwMode="auto">
          <a:xfrm>
            <a:off x="467544" y="1383201"/>
            <a:ext cx="2088232" cy="13766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8" name="Рисунок 7" descr="C:\Users\user\Downloads\IMG_2331.jpg"/>
          <p:cNvPicPr/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030" y="1142158"/>
            <a:ext cx="2995924" cy="19944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 descr="https://lh3.googleusercontent.com/p/AF1QipNI7TSZ2tyb5ieanfhow6_hx30KOkVFuUlsGdVm=w600-k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297"/>
          <a:stretch/>
        </p:blipFill>
        <p:spPr bwMode="auto">
          <a:xfrm>
            <a:off x="6444208" y="1426399"/>
            <a:ext cx="2216150" cy="1333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3228777"/>
            <a:ext cx="346267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детском садике своём</a:t>
            </a:r>
          </a:p>
          <a:p>
            <a:pPr algn="ctr">
              <a:defRPr/>
            </a:pPr>
            <a:r>
              <a:rPr lang="ru-RU" sz="1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Замечательно живём!</a:t>
            </a:r>
          </a:p>
          <a:p>
            <a:pPr algn="ctr">
              <a:defRPr/>
            </a:pPr>
            <a:r>
              <a:rPr lang="ru-RU" sz="1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Дверь для всех у нас открыта,</a:t>
            </a:r>
          </a:p>
          <a:p>
            <a:pPr algn="ctr">
              <a:defRPr/>
            </a:pPr>
            <a:r>
              <a:rPr lang="ru-RU" sz="1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Приходите, мы Вас ждём!</a:t>
            </a:r>
            <a:endParaRPr lang="ru-RU" sz="1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83581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3135" y="4675203"/>
            <a:ext cx="2088232" cy="914400"/>
          </a:xfrm>
          <a:prstGeom prst="roundRect">
            <a:avLst/>
          </a:prstGeom>
          <a:solidFill>
            <a:srgbClr val="BDC1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300" b="1" dirty="0" smtClean="0">
                <a:solidFill>
                  <a:srgbClr val="002060"/>
                </a:solidFill>
              </a:rPr>
              <a:t>Поэтапное включение ребёнка с ОП ДО в образовательный процесс ДОО</a:t>
            </a:r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87888" y="5726553"/>
            <a:ext cx="2515892" cy="926529"/>
          </a:xfrm>
          <a:prstGeom prst="roundRect">
            <a:avLst/>
          </a:prstGeom>
          <a:solidFill>
            <a:srgbClr val="45D17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300" b="1" dirty="0" smtClean="0">
                <a:solidFill>
                  <a:srgbClr val="002060"/>
                </a:solidFill>
              </a:rPr>
              <a:t>Мониторинг организации инклюзивного образования</a:t>
            </a:r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986629" y="1204662"/>
            <a:ext cx="1843943" cy="9091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303780" y="1468138"/>
            <a:ext cx="121860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300" b="1" dirty="0" smtClean="0">
                <a:solidFill>
                  <a:srgbClr val="002060"/>
                </a:solidFill>
              </a:rPr>
              <a:t>Диагностика</a:t>
            </a:r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53522" y="2594383"/>
            <a:ext cx="2109227" cy="10468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bg1"/>
              </a:solidFill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3444694" y="2074682"/>
            <a:ext cx="2695" cy="528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Скругленный прямоугольник 68"/>
          <p:cNvSpPr/>
          <p:nvPr/>
        </p:nvSpPr>
        <p:spPr>
          <a:xfrm>
            <a:off x="179512" y="258131"/>
            <a:ext cx="8712969" cy="64293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Модель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организации инклюзивного образования в ДОО</a:t>
            </a:r>
            <a:endParaRPr lang="ru-RU" alt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599881" y="3656198"/>
            <a:ext cx="2109226" cy="1121914"/>
          </a:xfrm>
          <a:prstGeom prst="roundRect">
            <a:avLst/>
          </a:prstGeom>
          <a:solidFill>
            <a:srgbClr val="45D1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sz="13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396470" y="2611722"/>
            <a:ext cx="2160240" cy="10536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393965" y="3658795"/>
            <a:ext cx="2212292" cy="1121914"/>
          </a:xfrm>
          <a:prstGeom prst="roundRect">
            <a:avLst/>
          </a:prstGeom>
          <a:solidFill>
            <a:srgbClr val="BDC1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2768149" y="2669742"/>
            <a:ext cx="151464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300" b="1" dirty="0" smtClean="0">
                <a:solidFill>
                  <a:srgbClr val="002060"/>
                </a:solidFill>
              </a:rPr>
              <a:t>Организационно-методический компонент</a:t>
            </a:r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664627" y="4075938"/>
            <a:ext cx="177403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300" b="1" dirty="0" smtClean="0">
                <a:solidFill>
                  <a:srgbClr val="002060"/>
                </a:solidFill>
              </a:rPr>
              <a:t>Технологический компонент</a:t>
            </a:r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816493" y="2671698"/>
            <a:ext cx="167600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300" b="1" dirty="0" smtClean="0">
                <a:solidFill>
                  <a:srgbClr val="002060"/>
                </a:solidFill>
              </a:rPr>
              <a:t>Организационно-содержательный компонент</a:t>
            </a:r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758083" y="5732618"/>
            <a:ext cx="2509162" cy="914400"/>
          </a:xfrm>
          <a:prstGeom prst="roundRect">
            <a:avLst/>
          </a:prstGeom>
          <a:solidFill>
            <a:srgbClr val="BDC1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300" b="1" dirty="0" smtClean="0">
                <a:solidFill>
                  <a:srgbClr val="002060"/>
                </a:solidFill>
              </a:rPr>
              <a:t>Методы и средства обучения, проектирование и реализация ИОМ ребёнка с ОП ДО</a:t>
            </a:r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823549" y="4675203"/>
            <a:ext cx="2088232" cy="914400"/>
          </a:xfrm>
          <a:prstGeom prst="roundRect">
            <a:avLst/>
          </a:prstGeom>
          <a:solidFill>
            <a:srgbClr val="45D1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300" b="1" dirty="0" smtClean="0">
                <a:solidFill>
                  <a:srgbClr val="002060"/>
                </a:solidFill>
              </a:rPr>
              <a:t>Оценка создания условий реализации ОП ДО</a:t>
            </a:r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79512" y="2306497"/>
            <a:ext cx="1854316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300" b="1" dirty="0" smtClean="0">
                <a:solidFill>
                  <a:srgbClr val="002060"/>
                </a:solidFill>
              </a:rPr>
              <a:t>Создание консультативного пункта</a:t>
            </a:r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076601" y="1216836"/>
            <a:ext cx="2585577" cy="8591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250" b="1" dirty="0" smtClean="0">
                <a:solidFill>
                  <a:srgbClr val="002060"/>
                </a:solidFill>
              </a:rPr>
              <a:t>Организация и методическое сопровождение инклюзивного образования </a:t>
            </a:r>
          </a:p>
          <a:p>
            <a:pPr algn="ctr"/>
            <a:r>
              <a:rPr lang="ru-RU" altLang="ru-RU" sz="1250" b="1" dirty="0" smtClean="0">
                <a:solidFill>
                  <a:srgbClr val="002060"/>
                </a:solidFill>
              </a:rPr>
              <a:t>в ДОО</a:t>
            </a:r>
            <a:endParaRPr lang="ru-RU" sz="1250" dirty="0">
              <a:solidFill>
                <a:srgbClr val="002060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986629" y="2243939"/>
            <a:ext cx="1852906" cy="9091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141086" y="1214151"/>
            <a:ext cx="2585577" cy="8540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300" b="1" dirty="0">
                <a:solidFill>
                  <a:srgbClr val="002060"/>
                </a:solidFill>
              </a:rPr>
              <a:t>Развивающая предметно-пространственная среда</a:t>
            </a:r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986629" y="3266126"/>
            <a:ext cx="1852906" cy="9091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6960055" y="3227457"/>
            <a:ext cx="190605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300" b="1" dirty="0" smtClean="0">
                <a:solidFill>
                  <a:srgbClr val="002060"/>
                </a:solidFill>
              </a:rPr>
              <a:t>Субъекты инклюзивного образовательного процесса</a:t>
            </a:r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058876" y="2445266"/>
            <a:ext cx="16175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300" b="1" dirty="0" smtClean="0">
                <a:solidFill>
                  <a:srgbClr val="002060"/>
                </a:solidFill>
              </a:rPr>
              <a:t>Педагогические </a:t>
            </a:r>
          </a:p>
          <a:p>
            <a:pPr algn="ctr"/>
            <a:r>
              <a:rPr lang="ru-RU" altLang="ru-RU" sz="1300" b="1" dirty="0" smtClean="0">
                <a:solidFill>
                  <a:srgbClr val="002060"/>
                </a:solidFill>
              </a:rPr>
              <a:t>кадры</a:t>
            </a:r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3539302" y="3306689"/>
            <a:ext cx="1993388" cy="7472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400" b="1" dirty="0" smtClean="0">
                <a:solidFill>
                  <a:srgbClr val="C00000"/>
                </a:solidFill>
              </a:rPr>
              <a:t>ИКЛЮЗИВНАЯ ОБРАЗОВАТЕЛЬНАЯ СРЕДА ДОО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53" name="Прямая со стрелкой 52"/>
          <p:cNvCxnSpPr>
            <a:endCxn id="34" idx="1"/>
          </p:cNvCxnSpPr>
          <p:nvPr/>
        </p:nvCxnSpPr>
        <p:spPr>
          <a:xfrm>
            <a:off x="2033817" y="2797407"/>
            <a:ext cx="362653" cy="3411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endCxn id="35" idx="2"/>
          </p:cNvCxnSpPr>
          <p:nvPr/>
        </p:nvCxnSpPr>
        <p:spPr>
          <a:xfrm flipV="1">
            <a:off x="3053247" y="4780709"/>
            <a:ext cx="446864" cy="945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>
            <a:off x="6488489" y="2060854"/>
            <a:ext cx="570387" cy="515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>
            <a:endCxn id="14" idx="0"/>
          </p:cNvCxnSpPr>
          <p:nvPr/>
        </p:nvCxnSpPr>
        <p:spPr>
          <a:xfrm>
            <a:off x="5608135" y="2060854"/>
            <a:ext cx="1" cy="533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stCxn id="45" idx="1"/>
          </p:cNvCxnSpPr>
          <p:nvPr/>
        </p:nvCxnSpPr>
        <p:spPr>
          <a:xfrm flipH="1">
            <a:off x="6655460" y="2698525"/>
            <a:ext cx="331169" cy="436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stCxn id="47" idx="1"/>
            <a:endCxn id="14" idx="3"/>
          </p:cNvCxnSpPr>
          <p:nvPr/>
        </p:nvCxnSpPr>
        <p:spPr>
          <a:xfrm flipH="1" flipV="1">
            <a:off x="6662749" y="3117821"/>
            <a:ext cx="323880" cy="602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H="1" flipV="1">
            <a:off x="6595658" y="4766275"/>
            <a:ext cx="225386" cy="354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stCxn id="7" idx="0"/>
            <a:endCxn id="32" idx="2"/>
          </p:cNvCxnSpPr>
          <p:nvPr/>
        </p:nvCxnSpPr>
        <p:spPr>
          <a:xfrm flipH="1" flipV="1">
            <a:off x="5654494" y="4778112"/>
            <a:ext cx="391340" cy="948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Прямоугольник 79"/>
          <p:cNvSpPr/>
          <p:nvPr/>
        </p:nvSpPr>
        <p:spPr>
          <a:xfrm>
            <a:off x="4806671" y="4031983"/>
            <a:ext cx="177403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300" b="1" dirty="0" smtClean="0">
                <a:solidFill>
                  <a:srgbClr val="002060"/>
                </a:solidFill>
              </a:rPr>
              <a:t>Результативно-</a:t>
            </a:r>
            <a:r>
              <a:rPr lang="ru-RU" altLang="ru-RU" sz="1300" b="1" dirty="0" err="1" smtClean="0">
                <a:solidFill>
                  <a:srgbClr val="002060"/>
                </a:solidFill>
              </a:rPr>
              <a:t>критериальный</a:t>
            </a:r>
            <a:r>
              <a:rPr lang="ru-RU" altLang="ru-RU" sz="1300" b="1" dirty="0" smtClean="0">
                <a:solidFill>
                  <a:srgbClr val="002060"/>
                </a:solidFill>
              </a:rPr>
              <a:t> компонент</a:t>
            </a:r>
            <a:endParaRPr lang="ru-RU" sz="1300" dirty="0">
              <a:solidFill>
                <a:srgbClr val="002060"/>
              </a:solidFill>
            </a:endParaRPr>
          </a:p>
        </p:txBody>
      </p:sp>
      <p:cxnSp>
        <p:nvCxnSpPr>
          <p:cNvPr id="82" name="Прямая со стрелкой 81"/>
          <p:cNvCxnSpPr>
            <a:stCxn id="2" idx="3"/>
          </p:cNvCxnSpPr>
          <p:nvPr/>
        </p:nvCxnSpPr>
        <p:spPr>
          <a:xfrm flipV="1">
            <a:off x="2261367" y="4724480"/>
            <a:ext cx="189749" cy="407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730155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17124" y="4074046"/>
            <a:ext cx="1973937" cy="9144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300" b="1" dirty="0" smtClean="0">
                <a:solidFill>
                  <a:srgbClr val="002060"/>
                </a:solidFill>
              </a:rPr>
              <a:t>Старший воспитатель</a:t>
            </a:r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02108" y="5517199"/>
            <a:ext cx="2515892" cy="926529"/>
          </a:xfrm>
          <a:prstGeom prst="round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300" b="1" dirty="0" smtClean="0">
                <a:solidFill>
                  <a:srgbClr val="002060"/>
                </a:solidFill>
              </a:rPr>
              <a:t>Воспитатель</a:t>
            </a:r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80416" y="1892984"/>
            <a:ext cx="1843943" cy="47107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928833" y="1956874"/>
            <a:ext cx="121860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300" b="1" dirty="0" smtClean="0">
                <a:solidFill>
                  <a:srgbClr val="002060"/>
                </a:solidFill>
              </a:rPr>
              <a:t>Диагностика</a:t>
            </a:r>
            <a:endParaRPr lang="ru-RU" sz="1300" dirty="0">
              <a:solidFill>
                <a:srgbClr val="002060"/>
              </a:solidFill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2975701" y="1980979"/>
            <a:ext cx="88373" cy="897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Скругленный прямоугольник 68"/>
          <p:cNvSpPr/>
          <p:nvPr/>
        </p:nvSpPr>
        <p:spPr>
          <a:xfrm>
            <a:off x="179512" y="258131"/>
            <a:ext cx="8712969" cy="64293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Комплексная модель сопровождения детей с ОВЗ</a:t>
            </a:r>
            <a:endParaRPr lang="ru-RU" alt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988246" y="4216140"/>
            <a:ext cx="1849671" cy="87035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sz="13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626410" y="5591412"/>
            <a:ext cx="2509162" cy="9144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300" b="1" dirty="0" smtClean="0">
                <a:solidFill>
                  <a:srgbClr val="002060"/>
                </a:solidFill>
              </a:rPr>
              <a:t>Корректирование рабочих и дополнительных образовательных программ</a:t>
            </a:r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395330" y="2615911"/>
            <a:ext cx="1937828" cy="97848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300" b="1" dirty="0" smtClean="0">
                <a:solidFill>
                  <a:srgbClr val="002060"/>
                </a:solidFill>
              </a:rPr>
              <a:t>Поэтапный контроль за достижением результатов </a:t>
            </a:r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25349" y="1178719"/>
            <a:ext cx="2585577" cy="85914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250" b="1" dirty="0" smtClean="0">
                <a:solidFill>
                  <a:srgbClr val="002060"/>
                </a:solidFill>
              </a:rPr>
              <a:t>Семья (консультирование родителей / законных представителей)</a:t>
            </a:r>
            <a:endParaRPr lang="ru-RU" sz="1250" dirty="0">
              <a:solidFill>
                <a:srgbClr val="002060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558572" y="1240645"/>
            <a:ext cx="1852906" cy="90917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276679" y="1205887"/>
            <a:ext cx="2585577" cy="55014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300" b="1" dirty="0" smtClean="0">
                <a:solidFill>
                  <a:srgbClr val="002060"/>
                </a:solidFill>
              </a:rPr>
              <a:t>Заключение ПМПК</a:t>
            </a:r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804986" y="2597136"/>
            <a:ext cx="1852906" cy="118942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6751838" y="2745571"/>
            <a:ext cx="190605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300" b="1" dirty="0" smtClean="0">
                <a:solidFill>
                  <a:srgbClr val="002060"/>
                </a:solidFill>
              </a:rPr>
              <a:t>Индивидуальные коррекционные /образовательные маршруты</a:t>
            </a:r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6676235" y="1449009"/>
            <a:ext cx="16175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300" b="1" dirty="0" smtClean="0">
                <a:solidFill>
                  <a:srgbClr val="002060"/>
                </a:solidFill>
              </a:rPr>
              <a:t>Медицинское сопровождение</a:t>
            </a:r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3819799" y="3326766"/>
            <a:ext cx="1993388" cy="747280"/>
          </a:xfrm>
          <a:prstGeom prst="roundRect">
            <a:avLst/>
          </a:prstGeom>
          <a:solidFill>
            <a:schemeClr val="accent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400" b="1" dirty="0" smtClean="0">
                <a:solidFill>
                  <a:srgbClr val="C00000"/>
                </a:solidFill>
              </a:rPr>
              <a:t>     Ребёнок с ОВЗ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53" name="Прямая со стрелкой 52"/>
          <p:cNvCxnSpPr/>
          <p:nvPr/>
        </p:nvCxnSpPr>
        <p:spPr>
          <a:xfrm>
            <a:off x="2333158" y="3115129"/>
            <a:ext cx="791464" cy="666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stCxn id="41" idx="0"/>
          </p:cNvCxnSpPr>
          <p:nvPr/>
        </p:nvCxnSpPr>
        <p:spPr>
          <a:xfrm flipV="1">
            <a:off x="2880991" y="4395309"/>
            <a:ext cx="808097" cy="1196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>
            <a:off x="4074397" y="2087680"/>
            <a:ext cx="2484177" cy="791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H="1">
            <a:off x="3354549" y="1729967"/>
            <a:ext cx="32602" cy="1148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 flipV="1">
            <a:off x="4008846" y="4438413"/>
            <a:ext cx="311548" cy="483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4115606" y="3785212"/>
            <a:ext cx="2851999" cy="325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H="1" flipV="1">
            <a:off x="4115606" y="4150926"/>
            <a:ext cx="2900834" cy="488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 flipV="1">
            <a:off x="3503435" y="4482057"/>
            <a:ext cx="2132063" cy="1343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Прямоугольник 79"/>
          <p:cNvSpPr/>
          <p:nvPr/>
        </p:nvSpPr>
        <p:spPr>
          <a:xfrm>
            <a:off x="7110270" y="4390527"/>
            <a:ext cx="1560609" cy="49244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1300" b="1" dirty="0" smtClean="0">
                <a:solidFill>
                  <a:srgbClr val="002060"/>
                </a:solidFill>
              </a:rPr>
              <a:t>Музыкальный руководитель</a:t>
            </a:r>
            <a:endParaRPr lang="ru-RU" sz="1300" dirty="0">
              <a:solidFill>
                <a:srgbClr val="002060"/>
              </a:solidFill>
            </a:endParaRPr>
          </a:p>
        </p:txBody>
      </p:sp>
      <p:cxnSp>
        <p:nvCxnSpPr>
          <p:cNvPr id="82" name="Прямая со стрелкой 81"/>
          <p:cNvCxnSpPr>
            <a:stCxn id="2" idx="3"/>
          </p:cNvCxnSpPr>
          <p:nvPr/>
        </p:nvCxnSpPr>
        <p:spPr>
          <a:xfrm flipV="1">
            <a:off x="2391061" y="3537796"/>
            <a:ext cx="733561" cy="993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 descr="https://myslide.ru/documents_2/e116c36f8e3947e3e3f7b5f0459001ab/img3.jpg"/>
          <p:cNvPicPr/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8" t="18399" r="65035" b="5156"/>
          <a:stretch/>
        </p:blipFill>
        <p:spPr bwMode="auto">
          <a:xfrm>
            <a:off x="3086238" y="2846457"/>
            <a:ext cx="1051532" cy="1654532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7" name="Скругленный прямоугольник 36"/>
          <p:cNvSpPr/>
          <p:nvPr/>
        </p:nvSpPr>
        <p:spPr>
          <a:xfrm>
            <a:off x="4349599" y="4486499"/>
            <a:ext cx="2088232" cy="9144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300" b="1" dirty="0" smtClean="0">
                <a:solidFill>
                  <a:srgbClr val="002060"/>
                </a:solidFill>
              </a:rPr>
              <a:t>Учитель-логопед</a:t>
            </a:r>
            <a:endParaRPr lang="ru-RU" sz="1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09461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1663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Психолого-педагогическое сопровождение детей с ОВЗ включает занятия учителя-логопеда, музыкального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руководителя,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наблюдение </a:t>
            </a:r>
            <a:r>
              <a:rPr lang="ru-R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ППк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ДОО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http://mdobu2020.ucoz.net/new/IMG-bd3766a2452a08703f20867d3203f65c-V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32" t="15674" r="8480"/>
          <a:stretch/>
        </p:blipFill>
        <p:spPr bwMode="auto">
          <a:xfrm>
            <a:off x="3139843" y="773399"/>
            <a:ext cx="2880321" cy="19416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13" descr="SA404958"/>
          <p:cNvPicPr/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39" y="4304512"/>
            <a:ext cx="2639060" cy="18891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1" name="Прямоугольник 10"/>
          <p:cNvSpPr/>
          <p:nvPr/>
        </p:nvSpPr>
        <p:spPr>
          <a:xfrm>
            <a:off x="508377" y="6381328"/>
            <a:ext cx="8312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Элементы артикуляционной, </a:t>
            </a:r>
            <a:r>
              <a:rPr lang="ru-RU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 </a:t>
            </a:r>
            <a:r>
              <a:rPr lang="ru-RU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психогимнастики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игровой форме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9 школа\Desktop\20 фото\IMG_20220216_091809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14" t="14050" b="1"/>
          <a:stretch/>
        </p:blipFill>
        <p:spPr bwMode="auto">
          <a:xfrm>
            <a:off x="251520" y="4307687"/>
            <a:ext cx="2685506" cy="19021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4" name="Picture 2" descr="E:\Школа\ФОТО ДОУ\Camera\IMG_20210924_10462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557"/>
          <a:stretch/>
        </p:blipFill>
        <p:spPr bwMode="auto">
          <a:xfrm>
            <a:off x="3349516" y="2672916"/>
            <a:ext cx="2383974" cy="14406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5" name="Рисунок 14" descr="C:\Users\user\Downloads\IMG_5225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508"/>
          <a:stretch/>
        </p:blipFill>
        <p:spPr bwMode="auto">
          <a:xfrm>
            <a:off x="3181345" y="4307687"/>
            <a:ext cx="2809875" cy="1885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6" name="Picture 5" descr="C:\Users\9 школа\Desktop\20 фото\IMG_20220120_1024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41" y="1556792"/>
            <a:ext cx="2533155" cy="23164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7" name="Содержимое 10" descr="DSC_0011.JPG"/>
          <p:cNvPicPr/>
          <p:nvPr/>
        </p:nvPicPr>
        <p:blipFill rotWithShape="1">
          <a:blip r:embed="rId9" cstate="print"/>
          <a:srcRect l="21273"/>
          <a:stretch/>
        </p:blipFill>
        <p:spPr>
          <a:xfrm>
            <a:off x="6235539" y="1556792"/>
            <a:ext cx="2639060" cy="2232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7712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260648"/>
            <a:ext cx="8640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Различные формы «включения» детей с ОВЗ в игровую, коррекционную и образовательную среду способствуют не только успешной адаптации и социализации детей, но и активному усвоению и закреплению полученных знаний и навыков. </a:t>
            </a:r>
            <a:endParaRPr lang="ru-RU" sz="14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C:\Users\user\Downloads\IMG_4497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960" y="1246125"/>
            <a:ext cx="3248630" cy="25295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C:\Users\user\Downloads\IMG_490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5360"/>
          <a:stretch/>
        </p:blipFill>
        <p:spPr bwMode="auto">
          <a:xfrm rot="5400000">
            <a:off x="283376" y="1359270"/>
            <a:ext cx="2520281" cy="23125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Рисунок 6" descr="C:\Users\user\Downloads\IMG_996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63"/>
          <a:stretch/>
        </p:blipFill>
        <p:spPr bwMode="auto">
          <a:xfrm>
            <a:off x="407089" y="4340585"/>
            <a:ext cx="2571185" cy="2088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Рисунок 7" descr="C:\Users\user\Downloads\IMG_950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733"/>
          <a:stretch/>
        </p:blipFill>
        <p:spPr bwMode="auto">
          <a:xfrm rot="5400000">
            <a:off x="6465685" y="1492091"/>
            <a:ext cx="2494551" cy="20726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 descr="C:\Users\user\Downloads\IMG_996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10" t="5786" r="9732"/>
          <a:stretch/>
        </p:blipFill>
        <p:spPr bwMode="auto">
          <a:xfrm>
            <a:off x="6239876" y="4353377"/>
            <a:ext cx="2540855" cy="20754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 descr="IMG_4530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880" y="4245674"/>
            <a:ext cx="2398390" cy="23270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2776284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ownloads\1689077155470173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980728"/>
            <a:ext cx="1876854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C:\Users\user\Downloads\attachment.pn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96" y="980728"/>
            <a:ext cx="1944216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07504" y="122586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Включение </a:t>
            </a:r>
            <a:r>
              <a:rPr lang="ru-RU" alt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грамотно подобранных игр в повседневную жизнь малыша способствуют успешной социализации и повышению самооценки ребёнка с ОВЗ</a:t>
            </a:r>
            <a:endParaRPr lang="ru-RU" alt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C:\Users\user\Downloads\IMG_2386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087" y="3692723"/>
            <a:ext cx="3511055" cy="2806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 descr="IMG_6996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958" y="1041884"/>
            <a:ext cx="3149600" cy="2362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 descr="C:\Users\user\Downloads\1689132524745756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20" y="3692723"/>
            <a:ext cx="1961491" cy="27539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 descr="C:\Users\user\Downloads\168913151084699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058" b="26109"/>
          <a:stretch/>
        </p:blipFill>
        <p:spPr bwMode="auto">
          <a:xfrm>
            <a:off x="6799518" y="3692723"/>
            <a:ext cx="1953592" cy="27895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38946669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689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27984" y="663171"/>
            <a:ext cx="4285615" cy="29286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Создание и обеспечение </a:t>
            </a:r>
            <a:r>
              <a:rPr lang="ru-RU" altLang="ru-RU" b="1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здоровьесберегающих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условий для детей с ОВЗ</a:t>
            </a:r>
          </a:p>
        </p:txBody>
      </p:sp>
      <p:pic>
        <p:nvPicPr>
          <p:cNvPr id="5" name="Рисунок 4" descr="IMG_20190912_101949.jpg"/>
          <p:cNvPicPr/>
          <p:nvPr/>
        </p:nvPicPr>
        <p:blipFill rotWithShape="1">
          <a:blip r:embed="rId3" cstate="print"/>
          <a:srcRect l="15046" t="14753" r="9727" b="11484"/>
          <a:stretch/>
        </p:blipFill>
        <p:spPr>
          <a:xfrm>
            <a:off x="323528" y="692696"/>
            <a:ext cx="3600401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83568" y="2920489"/>
            <a:ext cx="270048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3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Подвижные и спортивные игры, </a:t>
            </a:r>
          </a:p>
          <a:p>
            <a:pPr algn="ctr"/>
            <a:r>
              <a:rPr lang="ru-RU" altLang="ru-RU" sz="13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оздоровительные мероприятия</a:t>
            </a:r>
            <a:endParaRPr lang="ru-RU" sz="1300" dirty="0"/>
          </a:p>
        </p:txBody>
      </p:sp>
      <p:pic>
        <p:nvPicPr>
          <p:cNvPr id="8" name="Рисунок 7" descr="http://mdobu2020.ucoz.net/neww/new2/InShot_20230619_20350731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8" t="1207" r="1546" b="50839"/>
          <a:stretch/>
        </p:blipFill>
        <p:spPr bwMode="auto">
          <a:xfrm>
            <a:off x="179512" y="3726515"/>
            <a:ext cx="5777880" cy="26455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6372037"/>
            <a:ext cx="608416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3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Совместное проведение  утренней гимнастики на открытом воздухе</a:t>
            </a:r>
          </a:p>
          <a:p>
            <a:pPr algn="ctr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(дети, родители, педагоги)</a:t>
            </a:r>
            <a:endParaRPr lang="ru-RU" sz="1300" dirty="0"/>
          </a:p>
        </p:txBody>
      </p:sp>
      <p:pic>
        <p:nvPicPr>
          <p:cNvPr id="11" name="Рисунок 10" descr="http://mdobu2020.ucoz.net/neww/new2/20230524_18070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291" t="2411" r="35642" b="68321"/>
          <a:stretch/>
        </p:blipFill>
        <p:spPr bwMode="auto">
          <a:xfrm>
            <a:off x="6041319" y="3696164"/>
            <a:ext cx="1771041" cy="1724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2" name="Рисунок 11" descr="http://mdobu2020.ucoz.net/neww/new2/20230524_18070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291" t="69198" r="36053" b="2680"/>
          <a:stretch/>
        </p:blipFill>
        <p:spPr bwMode="auto">
          <a:xfrm>
            <a:off x="7217677" y="5068021"/>
            <a:ext cx="1746811" cy="16561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971169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Совместные оздоровительные мероприятия, праздники и развлечения 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3580207"/>
            <a:ext cx="156626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3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Тропа здоровья</a:t>
            </a:r>
            <a:endParaRPr lang="ru-RU" sz="13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74415" y="3105264"/>
            <a:ext cx="22655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3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Праздник детства</a:t>
            </a:r>
          </a:p>
          <a:p>
            <a:pPr algn="ctr"/>
            <a:r>
              <a:rPr lang="ru-RU" altLang="ru-RU" sz="13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«День защиты детей»</a:t>
            </a:r>
          </a:p>
        </p:txBody>
      </p:sp>
      <p:pic>
        <p:nvPicPr>
          <p:cNvPr id="13" name="Рисунок 12" descr="http://mdobu2020.ucoz.net/neww/new2/lbnCrkphAdo.jpg"/>
          <p:cNvPicPr/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4070"/>
          <a:stretch/>
        </p:blipFill>
        <p:spPr bwMode="auto">
          <a:xfrm>
            <a:off x="269522" y="4005064"/>
            <a:ext cx="8604956" cy="2605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4" name="Рисунок 13" descr="http://mdobu2020.ucoz.net/neww/new2/InShot_20230705_15340627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91" y="700274"/>
            <a:ext cx="3411348" cy="28890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 descr="http://mdobu2020.ucoz.net/neww/new2/lbnCrkphAdo.jpg"/>
          <p:cNvPicPr/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3" t="905" r="66343" b="74684"/>
          <a:stretch/>
        </p:blipFill>
        <p:spPr bwMode="auto">
          <a:xfrm>
            <a:off x="6401045" y="1822629"/>
            <a:ext cx="2435832" cy="18835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6" name="Рисунок 15" descr="http://mdobu2020.ucoz.net/neww/new2/lbnCrkphAd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634" t="25851" r="1545" b="27399"/>
          <a:stretch/>
        </p:blipFill>
        <p:spPr bwMode="auto">
          <a:xfrm>
            <a:off x="7236947" y="707892"/>
            <a:ext cx="998053" cy="10056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7" name="Рисунок 16" descr="http://mdobu2020.ucoz.net/neww/new2/lbnCrkphAdo.jpg"/>
          <p:cNvPicPr/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996" t="905" r="33164" b="74684"/>
          <a:stretch/>
        </p:blipFill>
        <p:spPr bwMode="auto">
          <a:xfrm>
            <a:off x="3876957" y="1210695"/>
            <a:ext cx="2362958" cy="17862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456528"/>
            <a:ext cx="2295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открытом воздухе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10448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79512" y="145266"/>
            <a:ext cx="87129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Проект: «Играем вместе!» нашел своё отражение в жизнедеятельности детей с ОВЗ и дошкольного учреждения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908720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1540" y="2528303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0" i="0" dirty="0">
              <a:solidFill>
                <a:srgbClr val="000000"/>
              </a:solidFill>
              <a:effectLst/>
              <a:latin typeface="PT Sans"/>
            </a:endParaRPr>
          </a:p>
        </p:txBody>
      </p:sp>
      <p:pic>
        <p:nvPicPr>
          <p:cNvPr id="12" name="Рисунок 11" descr="C:\Users\user\Downloads\IMG_2405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092" y="942313"/>
            <a:ext cx="2689310" cy="26783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 descr="http://mdobu2020.ucoz.net/neww/new2/20230524_1807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06" t="13067" r="68444" b="35487"/>
          <a:stretch/>
        </p:blipFill>
        <p:spPr bwMode="auto">
          <a:xfrm>
            <a:off x="3959932" y="4190309"/>
            <a:ext cx="1368152" cy="24200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4" name="Рисунок 13" descr="http://mdobu2020.ucoz.net/neww/new2/InShot_20230711_08205779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609" t="50099" r="10653" b="875"/>
          <a:stretch/>
        </p:blipFill>
        <p:spPr bwMode="auto">
          <a:xfrm>
            <a:off x="6652162" y="925845"/>
            <a:ext cx="1862579" cy="2687074"/>
          </a:xfrm>
          <a:prstGeom prst="roundRect">
            <a:avLst>
              <a:gd name="adj" fmla="val 5200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5" name="Рисунок 14" descr="C:\Users\user\Downloads\IMG_2391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90915"/>
            <a:ext cx="3201035" cy="2400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Рисунок 15" descr="C:\Users\user\Downloads\IMG_239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045" r="7199"/>
          <a:stretch/>
        </p:blipFill>
        <p:spPr bwMode="auto">
          <a:xfrm>
            <a:off x="425603" y="939183"/>
            <a:ext cx="2673824" cy="26749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7" name="Рисунок 16" descr="http://mdobu2020.ucoz.net/IMG-f1e7062a98b639e78ebd810c1c761c1e-V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859"/>
          <a:stretch/>
        </p:blipFill>
        <p:spPr bwMode="auto">
          <a:xfrm>
            <a:off x="5637770" y="4190309"/>
            <a:ext cx="3190106" cy="23817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83568" y="3704211"/>
            <a:ext cx="48587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Играем и развиваемся с тематическими </a:t>
            </a:r>
            <a:r>
              <a:rPr lang="ru-RU" altLang="ru-RU" sz="1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лэпбуками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46019" y="3754084"/>
            <a:ext cx="20748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Вместе мы – одна семья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82204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9712" y="188640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 инклюзивной практики – призовые места детей во всероссийских и международных конкурсах</a:t>
            </a:r>
          </a:p>
        </p:txBody>
      </p:sp>
      <p:pic>
        <p:nvPicPr>
          <p:cNvPr id="3" name="Рисунок 2" descr="http://mdobu2020.ucoz.net/neww/IMG-fd1400b7b70ca9b93c269e5f37b63de0-V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37" b="9774"/>
          <a:stretch/>
        </p:blipFill>
        <p:spPr bwMode="auto">
          <a:xfrm>
            <a:off x="6929454" y="1071546"/>
            <a:ext cx="1586254" cy="25717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Рисунок 4" descr="http://mdobu2020.ucoz.net/neww/polevechko_anna-0034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4071942"/>
            <a:ext cx="1643967" cy="22721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http://mdobu2020.ucoz.net/new/IMG_20220903_08175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10" t="3049" r="50032"/>
          <a:stretch/>
        </p:blipFill>
        <p:spPr bwMode="auto">
          <a:xfrm>
            <a:off x="7000892" y="4071942"/>
            <a:ext cx="1606672" cy="22755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Рисунок 9" descr="http://mdobu2020.ucoz.net/neww/new2/InShot_20230316_08093735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903" t="2545" r="49874" b="50371"/>
          <a:stretch/>
        </p:blipFill>
        <p:spPr bwMode="auto">
          <a:xfrm>
            <a:off x="4857752" y="1071546"/>
            <a:ext cx="1656184" cy="25717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2" name="Рисунок 11" descr="http://mdobu2020.ucoz.net/neww/new2/InShot_20230518_08182466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478" t="75568" r="8779" b="1009"/>
          <a:stretch/>
        </p:blipFill>
        <p:spPr bwMode="auto">
          <a:xfrm>
            <a:off x="4857752" y="4071942"/>
            <a:ext cx="1617766" cy="22755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3" name="Рисунок 12" descr="http://mdobu2020.ucoz.net/neww/new2/InShot_20230518_081824662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5" t="803" r="51241" b="49902"/>
          <a:stretch/>
        </p:blipFill>
        <p:spPr bwMode="auto">
          <a:xfrm>
            <a:off x="357158" y="4071942"/>
            <a:ext cx="1600782" cy="22755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Рисунок 8" descr="http://mdobu2020.ucoz.net/neww/new2/InShot_20230215_074010269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931" t="6046" r="26917" b="60350"/>
          <a:stretch/>
        </p:blipFill>
        <p:spPr bwMode="auto">
          <a:xfrm>
            <a:off x="218561" y="1075060"/>
            <a:ext cx="1696908" cy="25557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" name="Рисунок 10" descr="http://mdobu2020.ucoz.net/neww/new2/InShot_20230316_080937350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028" t="2047" r="2482" b="51263"/>
          <a:stretch/>
        </p:blipFill>
        <p:spPr bwMode="auto">
          <a:xfrm>
            <a:off x="2571736" y="1071546"/>
            <a:ext cx="1687064" cy="25325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914579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8061" y="260648"/>
            <a:ext cx="87464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Условия успешного инклюзивного образования</a:t>
            </a:r>
            <a:endParaRPr lang="ru-RU" altLang="ru-RU" sz="28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918732"/>
            <a:ext cx="70567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600" u="sng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ДОО </a:t>
            </a:r>
            <a:r>
              <a:rPr lang="ru-RU" sz="1600" u="sng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который понимает идеологию инклюзии и  может создать особую атмосферу,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подбирать правильную команду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обучать её, а также умело строить взаимоотношения с родителями воспитанников и другими общественными организациями;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рофессиональный и квалифицированный состав педагогов и специалистов, реализующих инклюзивный подход;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ормативно-правовое и программное обеспечение;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оступная,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безбарьерная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оснащенная развивающая предметно-пространственная среда ДОО;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нформационно-просветительская работа;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ткрытая система взаимодействия с социумом.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17" t="9507" r="10669" b="12590"/>
          <a:stretch/>
        </p:blipFill>
        <p:spPr bwMode="auto">
          <a:xfrm>
            <a:off x="467544" y="1268760"/>
            <a:ext cx="1296144" cy="1880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306798" y="5877272"/>
            <a:ext cx="8585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Вывод: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точки зрения Л.С. Выготского,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«… дефект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присущ не ребёнку, а социальным условиям, которые не позволяют ребёнку преодолеть препятствие на пути к реализации возможностей и использовать те ресурсы, которые у него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имеются».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http://mdobu2020.ucoz.net/new/IMG-1afe8ef09f463433e1d53852aab57e9c-V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427"/>
          <a:stretch/>
        </p:blipFill>
        <p:spPr bwMode="auto">
          <a:xfrm>
            <a:off x="467544" y="4050618"/>
            <a:ext cx="3167181" cy="17417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IMG_20151110_104113.jpg"/>
          <p:cNvPicPr/>
          <p:nvPr/>
        </p:nvPicPr>
        <p:blipFill rotWithShape="1">
          <a:blip r:embed="rId4" cstate="print"/>
          <a:srcRect t="22567"/>
          <a:stretch/>
        </p:blipFill>
        <p:spPr>
          <a:xfrm>
            <a:off x="5568360" y="4082735"/>
            <a:ext cx="3218180" cy="17096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11" descr="DSC02111"/>
          <p:cNvPicPr/>
          <p:nvPr/>
        </p:nvPicPr>
        <p:blipFill>
          <a:blip r:embed="rId5" cstate="print">
            <a:lum contrast="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41341" y="3965720"/>
            <a:ext cx="1522747" cy="18691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23591741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17" t="9507" r="10669" b="12590"/>
          <a:stretch/>
        </p:blipFill>
        <p:spPr bwMode="auto">
          <a:xfrm>
            <a:off x="528150" y="2624274"/>
            <a:ext cx="2506653" cy="3785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395536" y="220314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Краткая информационная справка: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714408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Наш адрес: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461040,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Оренбургская область, город Бузулук,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микрорайон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7 А, д. 19 Б. </a:t>
            </a:r>
          </a:p>
          <a:p>
            <a:r>
              <a:rPr lang="ru-RU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Полное </a:t>
            </a:r>
            <a:r>
              <a:rPr lang="ru-RU" i="1" dirty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наименование: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Муниципальное дошкольное образовательное бюджетное учреждение города Бузулука «Детский сад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№ 20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комбинированного вида». </a:t>
            </a:r>
            <a:endParaRPr lang="ru-RU" dirty="0" smtClean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Учредитель</a:t>
            </a:r>
            <a:r>
              <a:rPr lang="ru-RU" i="1" dirty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Муниципальное образование города Бузулука Оренбургской области. </a:t>
            </a:r>
            <a:endParaRPr lang="ru-RU" dirty="0" smtClean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Электронная </a:t>
            </a:r>
            <a:r>
              <a:rPr lang="ru-RU" i="1" dirty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почта: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dou.20.buz@yandex.ru </a:t>
            </a:r>
          </a:p>
          <a:p>
            <a:r>
              <a:rPr lang="ru-RU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Официальный </a:t>
            </a:r>
            <a:r>
              <a:rPr lang="ru-RU" i="1" dirty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сайт: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http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://</a:t>
            </a:r>
            <a:r>
              <a:rPr lang="en-US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mbdou2020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r>
              <a:rPr lang="ru-RU" dirty="0" err="1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ucoz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r>
              <a:rPr lang="en-US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net</a:t>
            </a:r>
            <a:endParaRPr lang="ru-RU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3848" y="2624274"/>
            <a:ext cx="56166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Руководит коллективом и грамотно организует деятельность детского сада заведующий – </a:t>
            </a:r>
            <a:r>
              <a:rPr 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Шестакова Анна Викторовна</a:t>
            </a:r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ru-RU" sz="2400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лауреат Всероссийского конкурса «Педагогический дебют – 2022» в номинации «Молодые руководители дошкольных образовательных организаций»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Образование</a:t>
            </a:r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 высшее </a:t>
            </a:r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педагогическое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Стаж </a:t>
            </a:r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педагогической работы: </a:t>
            </a:r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15 лет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Стаж </a:t>
            </a:r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данной должности: </a:t>
            </a:r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 года</a:t>
            </a:r>
            <a:endParaRPr lang="ru-RU" sz="24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19826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700" r="19563" b="6126"/>
          <a:stretch/>
        </p:blipFill>
        <p:spPr>
          <a:xfrm>
            <a:off x="3522764" y="4024369"/>
            <a:ext cx="1983072" cy="2123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TextBox 10"/>
          <p:cNvSpPr>
            <a:spLocks noGrp="1" noChangeArrowheads="1"/>
          </p:cNvSpPr>
          <p:nvPr>
            <p:ph sz="quarter" idx="13"/>
          </p:nvPr>
        </p:nvSpPr>
        <p:spPr>
          <a:xfrm>
            <a:off x="2308233" y="260648"/>
            <a:ext cx="4720210" cy="3647152"/>
          </a:xfr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Наши достижения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dirty="0" smtClean="0">
              <a:solidFill>
                <a:srgbClr val="002060"/>
              </a:solidFill>
              <a:latin typeface="Arial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</a:pPr>
            <a:r>
              <a:rPr lang="ru-RU" alt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Национальная премия в области образования «Элита российского образования», в номинации «Лучшая ДОО, реализующая программы, гражданского, патриотического и духовно-нравственного воспитания детей – 2022», диплом </a:t>
            </a:r>
            <a:r>
              <a:rPr lang="en-US" alt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alt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степени</a:t>
            </a:r>
            <a:endParaRPr lang="ru-RU" altLang="ru-RU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</a:pPr>
            <a:r>
              <a:rPr lang="ru-RU" alt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Всероссийский конкурс «Образование. Качество. Успех», победитель в номинации «Дошкольное образование»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</a:pPr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Руководитель ДОО - лауреат 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Всероссийского конкурса «Педагогический дебют – 2022» в номинации «Молодые руководители дошкольных образовательных организаций» </a:t>
            </a:r>
            <a:endParaRPr lang="ru-RU" altLang="ru-RU" sz="1500" dirty="0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4433"/>
          <a:stretch/>
        </p:blipFill>
        <p:spPr>
          <a:xfrm flipH="1">
            <a:off x="6843594" y="3396711"/>
            <a:ext cx="1930207" cy="28681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l="2345" t="2750" r="2849"/>
          <a:stretch/>
        </p:blipFill>
        <p:spPr>
          <a:xfrm>
            <a:off x="7103202" y="634335"/>
            <a:ext cx="1618826" cy="22717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2" descr="http://mdobu2020.ucoz.net/new/M4bIWAWSFro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00"/>
          <a:stretch/>
        </p:blipFill>
        <p:spPr bwMode="auto">
          <a:xfrm>
            <a:off x="506165" y="620688"/>
            <a:ext cx="1612854" cy="22717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Рисунок 8" descr="http://mdobu2020.ucoz.net/new/bbjd9R3quGc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40"/>
          <a:stretch/>
        </p:blipFill>
        <p:spPr bwMode="auto">
          <a:xfrm>
            <a:off x="408078" y="3429000"/>
            <a:ext cx="1931244" cy="28035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 descr="C:\Users\user\Downloads\1689074535209133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871" y="4233499"/>
            <a:ext cx="1233706" cy="17056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 descr="C:\Users\user\Downloads\1689074535244866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60" y="4249898"/>
            <a:ext cx="1233706" cy="17056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369669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71600" y="2636912"/>
            <a:ext cx="74565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altLang="ru-RU" sz="44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Благодарим за внимание!</a:t>
            </a:r>
            <a:endParaRPr lang="ru-RU" altLang="ru-RU" sz="4400" b="1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4965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48365" y="182988"/>
            <a:ext cx="68536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инклюзивного образования детей  </a:t>
            </a:r>
          </a:p>
          <a:p>
            <a:pPr algn="ctr"/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МДОБУ «Детский сад №20»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99792" y="996707"/>
            <a:ext cx="6286484" cy="2375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инклюзивного образования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ДОО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Основной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целью инклюзивного образования в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ДОО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является обеспечение условий для совместного воспитания и образования детей с разными психофизическими особенностями развития и организация такого образовательного развивающего пространства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безбарьерной среды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для всех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которая позволяет детям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ОВЗ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детям-инвалидам, получить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современное дошкольное качественное образование и воспитание, гармоничное всестороннее развитие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личности на основе формирования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толерантного сообщества детей, родителей, персонала и социального окружения. </a:t>
            </a:r>
            <a:endParaRPr lang="ru-RU" sz="1400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12" descr="P5060868"/>
          <p:cNvPicPr/>
          <p:nvPr/>
        </p:nvPicPr>
        <p:blipFill>
          <a:blip r:embed="rId2" cstate="print">
            <a:lum contrast="4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06" t="1863" r="4059" b="5446"/>
          <a:stretch>
            <a:fillRect/>
          </a:stretch>
        </p:blipFill>
        <p:spPr bwMode="auto">
          <a:xfrm rot="10800000">
            <a:off x="596551" y="1103739"/>
            <a:ext cx="1758210" cy="2094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79512" y="3564305"/>
            <a:ext cx="5472607" cy="282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ru-RU" sz="1400" b="1" dirty="0" smtClean="0">
                <a:solidFill>
                  <a:srgbClr val="21316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Задачи </a:t>
            </a:r>
            <a:r>
              <a:rPr lang="ru-RU" sz="1400" b="1" dirty="0">
                <a:solidFill>
                  <a:srgbClr val="21316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инклюзивного образования в </a:t>
            </a:r>
            <a:r>
              <a:rPr lang="ru-RU" sz="1400" b="1" dirty="0" smtClean="0">
                <a:solidFill>
                  <a:srgbClr val="21316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ДОО:</a:t>
            </a:r>
            <a:endParaRPr lang="ru-RU" sz="1400" b="1" dirty="0">
              <a:solidFill>
                <a:srgbClr val="21316D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450"/>
              </a:spcBef>
              <a:spcAft>
                <a:spcPts val="450"/>
              </a:spcAft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коррекционная (исправление отклонений и нарушений развития, разрешение трудностей развития); </a:t>
            </a:r>
          </a:p>
          <a:p>
            <a:pPr marL="285750" indent="-285750">
              <a:spcBef>
                <a:spcPts val="450"/>
              </a:spcBef>
              <a:spcAft>
                <a:spcPts val="450"/>
              </a:spcAft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профилактическая (предупреждение отклонений и трудностей в развитии) ; </a:t>
            </a:r>
          </a:p>
          <a:p>
            <a:pPr marL="285750" indent="-285750">
              <a:spcBef>
                <a:spcPts val="450"/>
              </a:spcBef>
              <a:spcAft>
                <a:spcPts val="450"/>
              </a:spcAft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развивающая (оптимизация, стимулирование, обогащение содержания развития) . 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только единство перечисленных видов задач может обеспечить успех и эффективность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инклюзивного образования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достижения поставленной перед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ДОО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цели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1" descr="DSC02111"/>
          <p:cNvPicPr/>
          <p:nvPr/>
        </p:nvPicPr>
        <p:blipFill>
          <a:blip r:embed="rId3" cstate="print">
            <a:lum contrast="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47003" y="389769"/>
            <a:ext cx="642809" cy="813718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/>
          </a:solidFill>
          <a:ln w="88900" cap="sq">
            <a:solidFill>
              <a:srgbClr val="66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" name="Picture 39" descr="SA404951"/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695"/>
          <a:stretch/>
        </p:blipFill>
        <p:spPr bwMode="auto">
          <a:xfrm>
            <a:off x="5652119" y="3666511"/>
            <a:ext cx="3301678" cy="2616871"/>
          </a:xfrm>
          <a:prstGeom prst="rect">
            <a:avLst/>
          </a:prstGeom>
          <a:noFill/>
          <a:ln w="57150">
            <a:solidFill>
              <a:srgbClr val="66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81636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971600" y="222320"/>
            <a:ext cx="720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</a:rPr>
              <a:t>Контингент воспитанников 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МДОБУ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</a:rPr>
              <a:t>«Детский сад 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</a:rPr>
              <a:t>№20»</a:t>
            </a:r>
            <a:endParaRPr lang="ru-RU" alt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764704"/>
            <a:ext cx="61831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Основной структурной единицей ДОО является группа детей дошкольного возраста.</a:t>
            </a:r>
          </a:p>
          <a:p>
            <a:pPr indent="180340"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настоящее время в детском саду функционирует 9 групп, из них: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группы общеразвивающей направленности для детей 1,5 – 3 года;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группы общеразвивающей направленности для детей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лет;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группа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общеразвивающей направленности для детей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– 5 лет;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группы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комбинированной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направленности для детей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 лет;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группы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комбинированной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направленности для детей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 лет.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Списочный состав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238 на 31.05.2023г.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DSC004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3149101"/>
            <a:ext cx="3744416" cy="3376241"/>
          </a:xfrm>
          <a:prstGeom prst="rect">
            <a:avLst/>
          </a:prstGeom>
        </p:spPr>
      </p:pic>
      <p:pic>
        <p:nvPicPr>
          <p:cNvPr id="7" name="Рисунок 6" descr="DSC_00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2642" y="880266"/>
            <a:ext cx="2530268" cy="1800200"/>
          </a:xfrm>
          <a:prstGeom prst="rect">
            <a:avLst/>
          </a:prstGeom>
        </p:spPr>
      </p:pic>
      <p:pic>
        <p:nvPicPr>
          <p:cNvPr id="8" name="Рисунок 7" descr="IMG_52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170945"/>
            <a:ext cx="4248472" cy="33543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97516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991093" y="243244"/>
            <a:ext cx="71287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</a:rPr>
              <a:t>Контингент воспитанников 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МДОБУ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</a:rPr>
              <a:t>«Детский сад 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</a:rPr>
              <a:t>№20»</a:t>
            </a:r>
            <a:endParaRPr lang="ru-RU" alt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="" xmlns:p14="http://schemas.microsoft.com/office/powerpoint/2010/main" val="1709546718"/>
              </p:ext>
            </p:extLst>
          </p:nvPr>
        </p:nvGraphicFramePr>
        <p:xfrm>
          <a:off x="971600" y="643354"/>
          <a:ext cx="7128792" cy="3433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66012034"/>
              </p:ext>
            </p:extLst>
          </p:nvPr>
        </p:nvGraphicFramePr>
        <p:xfrm>
          <a:off x="296810" y="4005064"/>
          <a:ext cx="8562412" cy="2749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2398">
                  <a:extLst>
                    <a:ext uri="{9D8B030D-6E8A-4147-A177-3AD203B41FA5}">
                      <a16:colId xmlns="" xmlns:a16="http://schemas.microsoft.com/office/drawing/2014/main" val="2766731324"/>
                    </a:ext>
                  </a:extLst>
                </a:gridCol>
                <a:gridCol w="1051669">
                  <a:extLst>
                    <a:ext uri="{9D8B030D-6E8A-4147-A177-3AD203B41FA5}">
                      <a16:colId xmlns="" xmlns:a16="http://schemas.microsoft.com/office/drawing/2014/main" val="1490047285"/>
                    </a:ext>
                  </a:extLst>
                </a:gridCol>
                <a:gridCol w="1051669">
                  <a:extLst>
                    <a:ext uri="{9D8B030D-6E8A-4147-A177-3AD203B41FA5}">
                      <a16:colId xmlns="" xmlns:a16="http://schemas.microsoft.com/office/drawing/2014/main" val="2070464928"/>
                    </a:ext>
                  </a:extLst>
                </a:gridCol>
                <a:gridCol w="1051669">
                  <a:extLst>
                    <a:ext uri="{9D8B030D-6E8A-4147-A177-3AD203B41FA5}">
                      <a16:colId xmlns="" xmlns:a16="http://schemas.microsoft.com/office/drawing/2014/main" val="2265726114"/>
                    </a:ext>
                  </a:extLst>
                </a:gridCol>
                <a:gridCol w="1051669">
                  <a:extLst>
                    <a:ext uri="{9D8B030D-6E8A-4147-A177-3AD203B41FA5}">
                      <a16:colId xmlns="" xmlns:a16="http://schemas.microsoft.com/office/drawing/2014/main" val="1404137240"/>
                    </a:ext>
                  </a:extLst>
                </a:gridCol>
                <a:gridCol w="1051669">
                  <a:extLst>
                    <a:ext uri="{9D8B030D-6E8A-4147-A177-3AD203B41FA5}">
                      <a16:colId xmlns="" xmlns:a16="http://schemas.microsoft.com/office/drawing/2014/main" val="772891630"/>
                    </a:ext>
                  </a:extLst>
                </a:gridCol>
                <a:gridCol w="1051669">
                  <a:extLst>
                    <a:ext uri="{9D8B030D-6E8A-4147-A177-3AD203B41FA5}">
                      <a16:colId xmlns="" xmlns:a16="http://schemas.microsoft.com/office/drawing/2014/main" val="3342311984"/>
                    </a:ext>
                  </a:extLst>
                </a:gridCol>
              </a:tblGrid>
              <a:tr h="35509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Учебный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2020-2021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2021-2022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2022-2023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12681145"/>
                  </a:ext>
                </a:extLst>
              </a:tr>
              <a:tr h="432527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Общее кол-во детей в ДОО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2013984219"/>
                  </a:ext>
                </a:extLst>
              </a:tr>
              <a:tr h="4438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детей с возрастной нормой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229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91,6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2633228260"/>
                  </a:ext>
                </a:extLst>
              </a:tr>
              <a:tr h="3795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детей с ОВЗ: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r>
                        <a:rPr lang="en-US" b="1" dirty="0" smtClean="0"/>
                        <a:t>2</a:t>
                      </a:r>
                      <a:endParaRPr lang="ru-RU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8,4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3345520574"/>
                  </a:ext>
                </a:extLst>
              </a:tr>
              <a:tr h="35509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кол-во детей с ОНР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5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3668564"/>
                  </a:ext>
                </a:extLst>
              </a:tr>
              <a:tr h="3828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кол-во детей ТНР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2981663102"/>
                  </a:ext>
                </a:extLst>
              </a:tr>
              <a:tr h="3550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детей-инвалидов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3590089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874613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28600" y="304800"/>
            <a:ext cx="838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Образовательные программы МДОБУ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</a:rPr>
              <a:t>«Детский сад 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</a:rPr>
              <a:t>№20»</a:t>
            </a:r>
            <a:endParaRPr lang="ru-RU" alt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3478197163"/>
              </p:ext>
            </p:extLst>
          </p:nvPr>
        </p:nvGraphicFramePr>
        <p:xfrm>
          <a:off x="4034547" y="836712"/>
          <a:ext cx="507753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356166" y="1051920"/>
            <a:ext cx="5608264" cy="743383"/>
            <a:chOff x="0" y="1196478"/>
            <a:chExt cx="6096000" cy="54288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0" y="1196478"/>
              <a:ext cx="6096000" cy="542880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 txBox="1"/>
            <p:nvPr/>
          </p:nvSpPr>
          <p:spPr>
            <a:xfrm>
              <a:off x="119072" y="1196478"/>
              <a:ext cx="5950428" cy="51637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Цель Программы: создание пространства детской реализации, поддержка детской инициативы, творчества, самостоятельности, развитие личности воспитанников, создание условий для самореализации </a:t>
              </a:r>
              <a:endParaRPr lang="ru-RU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56165" y="1944074"/>
            <a:ext cx="5613937" cy="1052878"/>
            <a:chOff x="0" y="1196478"/>
            <a:chExt cx="6096000" cy="54288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0" y="1196478"/>
              <a:ext cx="6096000" cy="542880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 txBox="1"/>
            <p:nvPr/>
          </p:nvSpPr>
          <p:spPr>
            <a:xfrm>
              <a:off x="181707" y="1321306"/>
              <a:ext cx="5908133" cy="27469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Цель Программы: проектирование социальной ситуации развития, осуществление коррекционно-развивающей деятельности и развивающей предметно-пространственной среды, обеспечивающих позитивную социализацию, мотивацию и поддержку индивидуальности воспитанников с тяжёлыми нарушениями речи </a:t>
              </a:r>
              <a:endParaRPr lang="ru-RU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72101" y="3161752"/>
            <a:ext cx="5598001" cy="944556"/>
            <a:chOff x="-22712" y="1125021"/>
            <a:chExt cx="6096000" cy="54288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-22712" y="1125021"/>
              <a:ext cx="6096000" cy="542880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Скругленный прямоугольник 4"/>
            <p:cNvSpPr txBox="1"/>
            <p:nvPr/>
          </p:nvSpPr>
          <p:spPr>
            <a:xfrm>
              <a:off x="95580" y="1178669"/>
              <a:ext cx="5866680" cy="39983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Цель: 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ru-RU" sz="14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рганизация специальных условий развития воспитанников с особыми образовательными потребностями, осуществление своевременной коррекции имеющихся недостатков</a:t>
              </a:r>
              <a:endParaRPr lang="ru-RU" sz="1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356165" y="4271246"/>
            <a:ext cx="5763672" cy="785469"/>
            <a:chOff x="-16871" y="1293084"/>
            <a:chExt cx="6101945" cy="58626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-16871" y="1336467"/>
              <a:ext cx="5943422" cy="542880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Скругленный прямоугольник 4"/>
            <p:cNvSpPr txBox="1"/>
            <p:nvPr/>
          </p:nvSpPr>
          <p:spPr>
            <a:xfrm>
              <a:off x="220477" y="1293084"/>
              <a:ext cx="5864597" cy="58626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Цель: максимальная адаптация ребёнка с ОВЗ к современным условиям жизни, реальным возможностям и перспективам его развития, и потребностям общества. </a:t>
              </a:r>
              <a:endParaRPr lang="ru-RU" sz="13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356165" y="5415280"/>
            <a:ext cx="8464307" cy="1200329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</a:rPr>
              <a:t>Взаимодействие ДОО с социумом: </a:t>
            </a:r>
          </a:p>
          <a:p>
            <a:pPr marL="285750" indent="-285750">
              <a:buFontTx/>
              <a:buChar char="-"/>
            </a:pPr>
            <a:r>
              <a:rPr lang="ru-RU" altLang="ru-RU" dirty="0" smtClean="0">
                <a:solidFill>
                  <a:srgbClr val="002060"/>
                </a:solidFill>
              </a:rPr>
              <a:t>ПМПК г. Бузулука;                                   - МАУ </a:t>
            </a:r>
            <a:r>
              <a:rPr lang="ru-RU" altLang="ru-RU" dirty="0">
                <a:solidFill>
                  <a:srgbClr val="002060"/>
                </a:solidFill>
              </a:rPr>
              <a:t>ДО ЦДО «Содружество»; </a:t>
            </a:r>
            <a:endParaRPr lang="ru-RU" altLang="ru-RU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altLang="ru-RU" dirty="0" smtClean="0">
                <a:solidFill>
                  <a:srgbClr val="002060"/>
                </a:solidFill>
              </a:rPr>
              <a:t>МОАУ </a:t>
            </a:r>
            <a:r>
              <a:rPr lang="ru-RU" altLang="ru-RU" dirty="0" smtClean="0">
                <a:solidFill>
                  <a:srgbClr val="002060"/>
                </a:solidFill>
              </a:rPr>
              <a:t>«СОШ» №10;                                  </a:t>
            </a:r>
            <a:r>
              <a:rPr lang="ru-RU" altLang="ru-RU" dirty="0" smtClean="0">
                <a:solidFill>
                  <a:srgbClr val="002060"/>
                </a:solidFill>
              </a:rPr>
              <a:t>- Библиотека </a:t>
            </a:r>
            <a:r>
              <a:rPr lang="ru-RU" altLang="ru-RU" dirty="0">
                <a:solidFill>
                  <a:srgbClr val="002060"/>
                </a:solidFill>
              </a:rPr>
              <a:t>им. Л.Н. Толстого; </a:t>
            </a:r>
            <a:endParaRPr lang="ru-RU" altLang="ru-RU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altLang="ru-RU" dirty="0" smtClean="0">
                <a:solidFill>
                  <a:srgbClr val="002060"/>
                </a:solidFill>
              </a:rPr>
              <a:t>МБУ ДО ЦДТ «Радуга»;                            - МБУК ДК «Машиностроитель»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8812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115616" y="304800"/>
            <a:ext cx="69127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Кадровый потенциал МДОБУ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</a:rPr>
              <a:t>«Детский сад 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</a:rPr>
              <a:t>№20»</a:t>
            </a:r>
            <a:endParaRPr lang="ru-RU" alt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1063955943"/>
              </p:ext>
            </p:extLst>
          </p:nvPr>
        </p:nvGraphicFramePr>
        <p:xfrm>
          <a:off x="107504" y="901806"/>
          <a:ext cx="3961928" cy="2695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3614203977"/>
              </p:ext>
            </p:extLst>
          </p:nvPr>
        </p:nvGraphicFramePr>
        <p:xfrm>
          <a:off x="4166791" y="901806"/>
          <a:ext cx="4797697" cy="2695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504399878"/>
              </p:ext>
            </p:extLst>
          </p:nvPr>
        </p:nvGraphicFramePr>
        <p:xfrm>
          <a:off x="107504" y="3801636"/>
          <a:ext cx="3972467" cy="2867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13" t="30050" r="5113" b="6951"/>
          <a:stretch/>
        </p:blipFill>
        <p:spPr>
          <a:xfrm>
            <a:off x="4358407" y="3963592"/>
            <a:ext cx="4606081" cy="2533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42736845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28600" y="304800"/>
            <a:ext cx="838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Материально-техническое обеспечение </a:t>
            </a:r>
          </a:p>
          <a:p>
            <a:pPr algn="ctr" eaLnBrk="1" hangingPunct="1"/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МДОБУ «Детский сад №20»</a:t>
            </a:r>
            <a:endParaRPr lang="ru-RU" alt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4746" y="2132856"/>
            <a:ext cx="1800200" cy="43092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b="1" dirty="0" smtClean="0">
                <a:solidFill>
                  <a:srgbClr val="002060"/>
                </a:solidFill>
              </a:rPr>
              <a:t>Кабинет заведующего</a:t>
            </a:r>
            <a:endParaRPr lang="ru-RU" altLang="ru-RU" sz="1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b="1" dirty="0" smtClean="0">
                <a:solidFill>
                  <a:srgbClr val="002060"/>
                </a:solidFill>
              </a:rPr>
              <a:t>Методический кабинет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b="1" dirty="0" smtClean="0">
                <a:solidFill>
                  <a:srgbClr val="002060"/>
                </a:solidFill>
              </a:rPr>
              <a:t>Медицинский блок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b="1" dirty="0" smtClean="0">
                <a:solidFill>
                  <a:srgbClr val="002060"/>
                </a:solidFill>
              </a:rPr>
              <a:t>Музыкальный зал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b="1" dirty="0" smtClean="0">
                <a:solidFill>
                  <a:srgbClr val="002060"/>
                </a:solidFill>
              </a:rPr>
              <a:t>Спортивный зал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b="1" dirty="0" smtClean="0">
                <a:solidFill>
                  <a:srgbClr val="002060"/>
                </a:solidFill>
              </a:rPr>
              <a:t>Сенсорная комната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b="1" dirty="0" smtClean="0">
                <a:solidFill>
                  <a:srgbClr val="002060"/>
                </a:solidFill>
              </a:rPr>
              <a:t>Кабинет учителя-логопеда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b="1" dirty="0" smtClean="0">
                <a:solidFill>
                  <a:srgbClr val="002060"/>
                </a:solidFill>
              </a:rPr>
              <a:t>9 групповых помещений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90883" y="2132856"/>
            <a:ext cx="1800200" cy="43092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600" b="1" dirty="0" smtClean="0">
                <a:solidFill>
                  <a:srgbClr val="002060"/>
                </a:solidFill>
              </a:rPr>
              <a:t>Мультимедийные проекты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600" b="1" dirty="0" smtClean="0">
                <a:solidFill>
                  <a:srgbClr val="002060"/>
                </a:solidFill>
              </a:rPr>
              <a:t>Ноутбуки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600" b="1" dirty="0" smtClean="0">
                <a:solidFill>
                  <a:srgbClr val="002060"/>
                </a:solidFill>
              </a:rPr>
              <a:t>МФУ и принтеры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25149" y="2123429"/>
            <a:ext cx="1800200" cy="43281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600" b="1" dirty="0" smtClean="0">
                <a:solidFill>
                  <a:srgbClr val="002060"/>
                </a:solidFill>
              </a:rPr>
              <a:t>Музыкальный центры (2)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600" b="1" dirty="0" smtClean="0">
                <a:solidFill>
                  <a:srgbClr val="002060"/>
                </a:solidFill>
              </a:rPr>
              <a:t>Микрофоны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600" b="1" dirty="0" smtClean="0">
                <a:solidFill>
                  <a:srgbClr val="002060"/>
                </a:solidFill>
              </a:rPr>
              <a:t>Звуковые колонки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600" b="1" dirty="0" smtClean="0">
                <a:solidFill>
                  <a:srgbClr val="002060"/>
                </a:solidFill>
              </a:rPr>
              <a:t>Демонстрационные экраны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600" b="1" dirty="0" smtClean="0">
                <a:solidFill>
                  <a:srgbClr val="002060"/>
                </a:solidFill>
              </a:rPr>
              <a:t>Фотоаппарат </a:t>
            </a:r>
            <a:endParaRPr lang="ru-RU" altLang="ru-RU" sz="16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21286" y="2089921"/>
            <a:ext cx="1800200" cy="43315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600" b="1" dirty="0" smtClean="0">
                <a:solidFill>
                  <a:srgbClr val="002060"/>
                </a:solidFill>
              </a:rPr>
              <a:t>Программа по коррекции речи «Игры для Тигры»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600" b="1" dirty="0" smtClean="0">
                <a:solidFill>
                  <a:srgbClr val="002060"/>
                </a:solidFill>
              </a:rPr>
              <a:t>Сухой бассейн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4746" y="1356762"/>
            <a:ext cx="1800200" cy="79844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/>
              <a:t>Наличие оборудованных</a:t>
            </a:r>
            <a:r>
              <a:rPr lang="ru-RU" sz="1500" b="1" dirty="0" smtClean="0"/>
              <a:t> </a:t>
            </a:r>
            <a:r>
              <a:rPr lang="ru-RU" sz="1500" dirty="0" smtClean="0"/>
              <a:t>кабинетов</a:t>
            </a:r>
            <a:endParaRPr lang="ru-RU" sz="15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90883" y="1327386"/>
            <a:ext cx="1800200" cy="80547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/>
              <a:t>ИКТ</a:t>
            </a:r>
            <a:endParaRPr lang="ru-RU" sz="15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25149" y="1356761"/>
            <a:ext cx="1800200" cy="798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/>
              <a:t>Техническое оснащение</a:t>
            </a:r>
            <a:endParaRPr lang="ru-RU" sz="15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921286" y="1320245"/>
            <a:ext cx="1800200" cy="77625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/>
              <a:t>Дидактическое пособие</a:t>
            </a:r>
            <a:endParaRPr lang="ru-RU" sz="1500" dirty="0"/>
          </a:p>
        </p:txBody>
      </p:sp>
    </p:spTree>
    <p:extLst>
      <p:ext uri="{BB962C8B-B14F-4D97-AF65-F5344CB8AC3E}">
        <p14:creationId xmlns="" xmlns:p14="http://schemas.microsoft.com/office/powerpoint/2010/main" val="23617024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28600" y="304800"/>
            <a:ext cx="85918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Материально-техническое обеспечение и оснащение среды ДОО</a:t>
            </a:r>
            <a:endParaRPr lang="ru-RU" altLang="ru-RU" sz="2000" b="1" dirty="0">
              <a:solidFill>
                <a:srgbClr val="FFC000"/>
              </a:solidFill>
            </a:endParaRPr>
          </a:p>
        </p:txBody>
      </p:sp>
      <p:pic>
        <p:nvPicPr>
          <p:cNvPr id="3" name="Picture 2" descr="E:\Школа\ФОТО ДОУ\Camera\IMG_20211007_08150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230" y="1344793"/>
            <a:ext cx="2421714" cy="15866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" name="Picture 7" descr="SANY0171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43" y="908720"/>
            <a:ext cx="2889250" cy="24587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" name="Picture 13" descr="SANY6445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664" y="3986838"/>
            <a:ext cx="2877525" cy="22873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" name="Picture 14" descr="SA404956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43" y="4022874"/>
            <a:ext cx="2701083" cy="22576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9" name="Прямоугольник 8"/>
          <p:cNvSpPr/>
          <p:nvPr/>
        </p:nvSpPr>
        <p:spPr>
          <a:xfrm>
            <a:off x="1115616" y="3464876"/>
            <a:ext cx="6908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интерактивных игр в коррекционном и образовательном процессе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4" t="13749" r="61024" b="41251"/>
          <a:stretch/>
        </p:blipFill>
        <p:spPr bwMode="auto">
          <a:xfrm>
            <a:off x="3347230" y="4293096"/>
            <a:ext cx="2221660" cy="1701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1" name="Прямоугольник 10"/>
          <p:cNvSpPr/>
          <p:nvPr/>
        </p:nvSpPr>
        <p:spPr>
          <a:xfrm>
            <a:off x="3574612" y="6102997"/>
            <a:ext cx="17147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Песочная терапия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914" y="931862"/>
            <a:ext cx="2876598" cy="24443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5564622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1854</TotalTime>
  <Words>1280</Words>
  <Application>Microsoft Office PowerPoint</Application>
  <PresentationFormat>Экран (4:3)</PresentationFormat>
  <Paragraphs>208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172</cp:revision>
  <dcterms:created xsi:type="dcterms:W3CDTF">2022-10-12T02:59:16Z</dcterms:created>
  <dcterms:modified xsi:type="dcterms:W3CDTF">2023-07-13T11:01:33Z</dcterms:modified>
</cp:coreProperties>
</file>